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1" r:id="rId4"/>
    <p:sldId id="271" r:id="rId5"/>
    <p:sldId id="259" r:id="rId6"/>
    <p:sldId id="262" r:id="rId7"/>
    <p:sldId id="264" r:id="rId8"/>
    <p:sldId id="263" r:id="rId9"/>
    <p:sldId id="270" r:id="rId10"/>
    <p:sldId id="268" r:id="rId11"/>
  </p:sldIdLst>
  <p:sldSz cx="9144000" cy="6858000" type="screen4x3"/>
  <p:notesSz cx="6858000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5523" autoAdjust="0"/>
  </p:normalViewPr>
  <p:slideViewPr>
    <p:cSldViewPr>
      <p:cViewPr varScale="1">
        <p:scale>
          <a:sx n="67" d="100"/>
          <a:sy n="67" d="100"/>
        </p:scale>
        <p:origin x="-3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A146B-951D-4493-8CDF-E0595B2A200C}" type="datetimeFigureOut">
              <a:rPr lang="pt-PT" smtClean="0"/>
              <a:pPr/>
              <a:t>06-09-2013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25E0A-BB41-4207-BD56-AE7D6213FD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EB93F-EF97-446C-AEC4-635ABF76A7DF}" type="datetimeFigureOut">
              <a:rPr lang="pt-PT" smtClean="0"/>
              <a:pPr/>
              <a:t>06-09-2013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6795E-779B-44D9-A43A-A3B4F3A4CFDB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6795E-779B-44D9-A43A-A3B4F3A4CFDB}" type="slidenum">
              <a:rPr lang="pt-PT" smtClean="0"/>
              <a:pPr/>
              <a:t>1</a:t>
            </a:fld>
            <a:endParaRPr lang="pt-P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6795E-779B-44D9-A43A-A3B4F3A4CFDB}" type="slidenum">
              <a:rPr lang="pt-PT" smtClean="0"/>
              <a:pPr/>
              <a:t>10</a:t>
            </a:fld>
            <a:endParaRPr lang="pt-P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6795E-779B-44D9-A43A-A3B4F3A4CFDB}" type="slidenum">
              <a:rPr lang="pt-PT" smtClean="0"/>
              <a:pPr/>
              <a:t>2</a:t>
            </a:fld>
            <a:endParaRPr lang="pt-P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6795E-779B-44D9-A43A-A3B4F3A4CFDB}" type="slidenum">
              <a:rPr lang="pt-PT" smtClean="0"/>
              <a:pPr/>
              <a:t>3</a:t>
            </a:fld>
            <a:endParaRPr lang="pt-P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 smtClean="0"/>
          </a:p>
          <a:p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6795E-779B-44D9-A43A-A3B4F3A4CFDB}" type="slidenum">
              <a:rPr lang="pt-PT" smtClean="0"/>
              <a:pPr/>
              <a:t>4</a:t>
            </a:fld>
            <a:endParaRPr lang="pt-P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6795E-779B-44D9-A43A-A3B4F3A4CFDB}" type="slidenum">
              <a:rPr lang="pt-PT" smtClean="0"/>
              <a:pPr/>
              <a:t>5</a:t>
            </a:fld>
            <a:endParaRPr lang="pt-P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6795E-779B-44D9-A43A-A3B4F3A4CFDB}" type="slidenum">
              <a:rPr lang="pt-PT" smtClean="0"/>
              <a:pPr/>
              <a:t>6</a:t>
            </a:fld>
            <a:endParaRPr lang="pt-P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2600" dirty="0" smtClean="0"/>
              <a:t/>
            </a:r>
            <a:br>
              <a:rPr lang="pt-PT" sz="2600" dirty="0" smtClean="0"/>
            </a:br>
            <a:endParaRPr lang="pt-PT" sz="2600" dirty="0" smtClean="0"/>
          </a:p>
          <a:p>
            <a:endParaRPr lang="pt-PT" baseline="0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6795E-779B-44D9-A43A-A3B4F3A4CFDB}" type="slidenum">
              <a:rPr lang="pt-PT" smtClean="0"/>
              <a:pPr/>
              <a:t>7</a:t>
            </a:fld>
            <a:endParaRPr lang="pt-P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6795E-779B-44D9-A43A-A3B4F3A4CFDB}" type="slidenum">
              <a:rPr lang="pt-PT" smtClean="0"/>
              <a:pPr/>
              <a:t>8</a:t>
            </a:fld>
            <a:endParaRPr lang="pt-P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6795E-779B-44D9-A43A-A3B4F3A4CFDB}" type="slidenum">
              <a:rPr lang="pt-PT" smtClean="0"/>
              <a:pPr/>
              <a:t>9</a:t>
            </a:fld>
            <a:endParaRPr lang="pt-P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3D0A27-E4E1-4641-BACE-6E44B83E329A}" type="datetimeFigureOut">
              <a:rPr lang="pt-PT" smtClean="0"/>
              <a:pPr/>
              <a:t>06-09-2013</a:t>
            </a:fld>
            <a:endParaRPr lang="pt-PT" dirty="0"/>
          </a:p>
        </p:txBody>
      </p:sp>
      <p:sp>
        <p:nvSpPr>
          <p:cNvPr id="20" name="Marcador de Posição do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2A4C76-CA5B-4B8D-9059-498AAF685D45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3D0A27-E4E1-4641-BACE-6E44B83E329A}" type="datetimeFigureOut">
              <a:rPr lang="pt-PT" smtClean="0"/>
              <a:pPr/>
              <a:t>06-09-2013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2A4C76-CA5B-4B8D-9059-498AAF685D45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3D0A27-E4E1-4641-BACE-6E44B83E329A}" type="datetimeFigureOut">
              <a:rPr lang="pt-PT" smtClean="0"/>
              <a:pPr/>
              <a:t>06-09-2013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2A4C76-CA5B-4B8D-9059-498AAF685D45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3D0A27-E4E1-4641-BACE-6E44B83E329A}" type="datetimeFigureOut">
              <a:rPr lang="pt-PT" smtClean="0"/>
              <a:pPr/>
              <a:t>06-09-2013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2A4C76-CA5B-4B8D-9059-498AAF685D45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3D0A27-E4E1-4641-BACE-6E44B83E329A}" type="datetimeFigureOut">
              <a:rPr lang="pt-PT" smtClean="0"/>
              <a:pPr/>
              <a:t>06-09-2013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2A4C76-CA5B-4B8D-9059-498AAF685D45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0" name="Rec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3D0A27-E4E1-4641-BACE-6E44B83E329A}" type="datetimeFigureOut">
              <a:rPr lang="pt-PT" smtClean="0"/>
              <a:pPr/>
              <a:t>06-09-2013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2A4C76-CA5B-4B8D-9059-498AAF685D45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3D0A27-E4E1-4641-BACE-6E44B83E329A}" type="datetimeFigureOut">
              <a:rPr lang="pt-PT" smtClean="0"/>
              <a:pPr/>
              <a:t>06-09-2013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2A4C76-CA5B-4B8D-9059-498AAF685D45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3D0A27-E4E1-4641-BACE-6E44B83E329A}" type="datetimeFigureOut">
              <a:rPr lang="pt-PT" smtClean="0"/>
              <a:pPr/>
              <a:t>06-09-2013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2A4C76-CA5B-4B8D-9059-498AAF685D45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3D0A27-E4E1-4641-BACE-6E44B83E329A}" type="datetimeFigureOut">
              <a:rPr lang="pt-PT" smtClean="0"/>
              <a:pPr/>
              <a:t>06-09-2013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2A4C76-CA5B-4B8D-9059-498AAF685D45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6" name="Rec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3D0A27-E4E1-4641-BACE-6E44B83E329A}" type="datetimeFigureOut">
              <a:rPr lang="pt-PT" smtClean="0"/>
              <a:pPr/>
              <a:t>06-09-2013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2A4C76-CA5B-4B8D-9059-498AAF685D45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3D0A27-E4E1-4641-BACE-6E44B83E329A}" type="datetimeFigureOut">
              <a:rPr lang="pt-PT" smtClean="0"/>
              <a:pPr/>
              <a:t>06-09-2013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2A4C76-CA5B-4B8D-9059-498AAF685D45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8" name="Rec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ula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Marcador de Posição do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A3D0A27-E4E1-4641-BACE-6E44B83E329A}" type="datetimeFigureOut">
              <a:rPr lang="pt-PT" smtClean="0"/>
              <a:pPr/>
              <a:t>06-09-2013</a:t>
            </a:fld>
            <a:endParaRPr lang="pt-PT" dirty="0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PT" dirty="0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62A4C76-CA5B-4B8D-9059-498AAF685D45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5" name="Rec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ventos.fct.unl.pt/matnova2013/h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gif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1331640" y="2996952"/>
            <a:ext cx="7498080" cy="367240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Profissão: Matemático!</a:t>
            </a:r>
          </a:p>
          <a:p>
            <a:pPr algn="ctr">
              <a:buNone/>
            </a:pPr>
            <a:endParaRPr lang="pt-PT" sz="2400" b="1" dirty="0" smtClean="0"/>
          </a:p>
          <a:p>
            <a:pPr algn="ctr">
              <a:buNone/>
            </a:pPr>
            <a:endParaRPr lang="pt-PT" sz="2400" b="1" dirty="0" smtClean="0"/>
          </a:p>
          <a:p>
            <a:pPr algn="ctr">
              <a:buNone/>
            </a:pPr>
            <a:r>
              <a:rPr lang="pt-PT" sz="2000" b="1" dirty="0" smtClean="0"/>
              <a:t>Carla </a:t>
            </a:r>
            <a:r>
              <a:rPr lang="pt-PT" sz="2000" b="1" dirty="0" smtClean="0"/>
              <a:t>Sá Pereira</a:t>
            </a:r>
          </a:p>
          <a:p>
            <a:pPr algn="ctr">
              <a:spcBef>
                <a:spcPts val="1800"/>
              </a:spcBef>
              <a:buNone/>
            </a:pPr>
            <a:r>
              <a:rPr lang="pt-PT" sz="2400" cap="small" dirty="0" smtClean="0"/>
              <a:t>Atuária </a:t>
            </a:r>
            <a:r>
              <a:rPr lang="pt-PT" sz="2400" dirty="0" smtClean="0"/>
              <a:t>no</a:t>
            </a:r>
          </a:p>
          <a:p>
            <a:pPr algn="ctr">
              <a:buNone/>
            </a:pPr>
            <a:r>
              <a:rPr lang="pt-PT" sz="2400" dirty="0" smtClean="0"/>
              <a:t>Instituto de Seguros de Portugal</a:t>
            </a:r>
          </a:p>
          <a:p>
            <a:pPr algn="ctr">
              <a:buNone/>
            </a:pPr>
            <a:endParaRPr lang="pt-PT" sz="2600" dirty="0" smtClean="0"/>
          </a:p>
          <a:p>
            <a:pPr algn="ctr">
              <a:buNone/>
            </a:pPr>
            <a:r>
              <a:rPr lang="pt-PT" sz="1900" dirty="0" smtClean="0"/>
              <a:t>7 </a:t>
            </a:r>
            <a:r>
              <a:rPr lang="pt-PT" sz="1900" dirty="0" smtClean="0"/>
              <a:t>de setembro de </a:t>
            </a:r>
            <a:r>
              <a:rPr lang="pt-PT" sz="1900" dirty="0" smtClean="0"/>
              <a:t>2013</a:t>
            </a:r>
            <a:endParaRPr lang="pt-PT" sz="2200" dirty="0" smtClean="0"/>
          </a:p>
          <a:p>
            <a:endParaRPr lang="pt-PT" dirty="0" smtClean="0"/>
          </a:p>
          <a:p>
            <a:endParaRPr lang="pt-PT" dirty="0" smtClean="0"/>
          </a:p>
        </p:txBody>
      </p:sp>
      <p:pic>
        <p:nvPicPr>
          <p:cNvPr id="25602" name="Picture 2" descr="http://eventos.fct.unl.pt/sites/default/files/bannermatnova2013_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8584" y="164255"/>
            <a:ext cx="7742661" cy="1947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56176" y="4653136"/>
            <a:ext cx="2743200" cy="1981200"/>
          </a:xfrm>
        </p:spPr>
        <p:txBody>
          <a:bodyPr/>
          <a:lstStyle/>
          <a:p>
            <a:pPr algn="ctr"/>
            <a:r>
              <a:rPr lang="pt-PT" sz="3600" dirty="0" smtClean="0"/>
              <a:t>Obrigada</a:t>
            </a:r>
            <a:endParaRPr lang="pt-PT" sz="2800" dirty="0"/>
          </a:p>
        </p:txBody>
      </p:sp>
      <p:pic>
        <p:nvPicPr>
          <p:cNvPr id="1027" name="Picture 3" descr="D:\t-shirt actuary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288" y="1038448"/>
            <a:ext cx="4589851" cy="4589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7744" y="1124744"/>
            <a:ext cx="5256584" cy="692696"/>
          </a:xfrm>
        </p:spPr>
        <p:txBody>
          <a:bodyPr>
            <a:normAutofit/>
          </a:bodyPr>
          <a:lstStyle/>
          <a:p>
            <a:pPr algn="ctr"/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 Profissão: Matemático!</a:t>
            </a:r>
            <a:endParaRPr lang="pt-PT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547664" y="2276872"/>
            <a:ext cx="7200800" cy="3554085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  <a:buClr>
                <a:schemeClr val="accent2">
                  <a:lumMod val="75000"/>
                </a:schemeClr>
              </a:buClr>
              <a:buSzPct val="100000"/>
              <a:buFont typeface="Symbol" pitchFamily="18" charset="2"/>
              <a:buChar char="S"/>
            </a:pPr>
            <a:r>
              <a:rPr lang="pt-PT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decisão…</a:t>
            </a:r>
          </a:p>
          <a:p>
            <a:pPr>
              <a:spcBef>
                <a:spcPts val="1800"/>
              </a:spcBef>
              <a:buClr>
                <a:schemeClr val="accent2">
                  <a:lumMod val="75000"/>
                </a:schemeClr>
              </a:buClr>
              <a:buSzPct val="100000"/>
              <a:buFont typeface="Symbol" pitchFamily="18" charset="2"/>
              <a:buChar char="S"/>
            </a:pPr>
            <a:r>
              <a:rPr lang="pt-PT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Percurso académico</a:t>
            </a:r>
          </a:p>
          <a:p>
            <a:pPr>
              <a:spcBef>
                <a:spcPts val="1800"/>
              </a:spcBef>
              <a:buClr>
                <a:schemeClr val="accent2">
                  <a:lumMod val="75000"/>
                </a:schemeClr>
              </a:buClr>
              <a:buSzPct val="100000"/>
              <a:buFont typeface="Symbol" pitchFamily="18" charset="2"/>
              <a:buChar char="S"/>
            </a:pPr>
            <a:r>
              <a:rPr lang="pt-PT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que é um atuário?</a:t>
            </a:r>
          </a:p>
          <a:p>
            <a:pPr>
              <a:spcBef>
                <a:spcPts val="1800"/>
              </a:spcBef>
              <a:buClr>
                <a:schemeClr val="accent2">
                  <a:lumMod val="75000"/>
                </a:schemeClr>
              </a:buClr>
              <a:buSzPct val="100000"/>
              <a:buFont typeface="Symbol" pitchFamily="18" charset="2"/>
              <a:buChar char="S"/>
            </a:pPr>
            <a:r>
              <a:rPr lang="pt-PT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Porquê a </a:t>
            </a:r>
            <a:r>
              <a:rPr lang="pt-PT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FCT</a:t>
            </a:r>
            <a:r>
              <a:rPr lang="pt-PT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pt-PT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UNL</a:t>
            </a:r>
            <a:r>
              <a:rPr lang="pt-PT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>
              <a:spcBef>
                <a:spcPts val="1800"/>
              </a:spcBef>
              <a:buClr>
                <a:schemeClr val="accent2">
                  <a:lumMod val="75000"/>
                </a:schemeClr>
              </a:buClr>
              <a:buSzPct val="100000"/>
              <a:buFont typeface="Symbol" pitchFamily="18" charset="2"/>
              <a:buChar char="S"/>
            </a:pPr>
            <a:r>
              <a:rPr lang="pt-PT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Percurso profissional</a:t>
            </a:r>
          </a:p>
          <a:p>
            <a:pPr>
              <a:spcBef>
                <a:spcPts val="1800"/>
              </a:spcBef>
              <a:buClr>
                <a:schemeClr val="accent2">
                  <a:lumMod val="75000"/>
                </a:schemeClr>
              </a:buClr>
              <a:buSzPct val="100000"/>
              <a:buFont typeface="Symbol" pitchFamily="18" charset="2"/>
              <a:buChar char="S"/>
            </a:pPr>
            <a:r>
              <a:rPr lang="pt-PT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Perspetiva </a:t>
            </a:r>
            <a:r>
              <a:rPr lang="pt-PT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98080" cy="692696"/>
          </a:xfrm>
        </p:spPr>
        <p:txBody>
          <a:bodyPr>
            <a:normAutofit/>
          </a:bodyPr>
          <a:lstStyle/>
          <a:p>
            <a:pPr algn="r"/>
            <a:r>
              <a:rPr lang="pt-PT" sz="2000" dirty="0" smtClean="0">
                <a:solidFill>
                  <a:schemeClr val="accent2">
                    <a:lumMod val="75000"/>
                  </a:schemeClr>
                </a:solidFill>
              </a:rPr>
              <a:t>A decisão…</a:t>
            </a:r>
            <a:endParaRPr lang="pt-PT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16832"/>
            <a:ext cx="203316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772816"/>
            <a:ext cx="2193033" cy="164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412776"/>
            <a:ext cx="3144627" cy="236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ângulo 20"/>
          <p:cNvSpPr/>
          <p:nvPr/>
        </p:nvSpPr>
        <p:spPr>
          <a:xfrm>
            <a:off x="2411760" y="5013176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pt-PT" sz="2400" dirty="0" smtClean="0"/>
              <a:t>Queria estudar matemática, mas ainda não tinha a profissão definida …</a:t>
            </a:r>
          </a:p>
        </p:txBody>
      </p:sp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725144"/>
            <a:ext cx="111987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72008"/>
            <a:ext cx="7498080" cy="692696"/>
          </a:xfrm>
        </p:spPr>
        <p:txBody>
          <a:bodyPr>
            <a:normAutofit/>
          </a:bodyPr>
          <a:lstStyle/>
          <a:p>
            <a:pPr algn="r"/>
            <a:r>
              <a:rPr lang="pt-PT" sz="2000" dirty="0" smtClean="0">
                <a:solidFill>
                  <a:schemeClr val="accent2">
                    <a:lumMod val="75000"/>
                  </a:schemeClr>
                </a:solidFill>
              </a:rPr>
              <a:t>Percurso</a:t>
            </a:r>
            <a:r>
              <a:rPr lang="pt-PT" sz="2000" baseline="0" dirty="0" smtClean="0">
                <a:solidFill>
                  <a:schemeClr val="accent2">
                    <a:lumMod val="75000"/>
                  </a:schemeClr>
                </a:solidFill>
              </a:rPr>
              <a:t> Académico</a:t>
            </a:r>
            <a:endParaRPr lang="pt-PT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54861"/>
            <a:ext cx="4002024" cy="87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ângulo 15"/>
          <p:cNvSpPr/>
          <p:nvPr/>
        </p:nvSpPr>
        <p:spPr>
          <a:xfrm>
            <a:off x="1237472" y="146327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2400" dirty="0" smtClean="0"/>
              <a:t>Licenciatura em Matemática</a:t>
            </a:r>
            <a:endParaRPr lang="pt-PT" sz="2000" dirty="0"/>
          </a:p>
        </p:txBody>
      </p:sp>
      <p:sp>
        <p:nvSpPr>
          <p:cNvPr id="17" name="Rectângulo 16"/>
          <p:cNvSpPr/>
          <p:nvPr/>
        </p:nvSpPr>
        <p:spPr>
          <a:xfrm>
            <a:off x="1187624" y="56612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800"/>
              </a:spcBef>
            </a:pPr>
            <a:r>
              <a:rPr lang="pt-PT" sz="2400" dirty="0" smtClean="0"/>
              <a:t>Mestrado em Ciências Atuariais</a:t>
            </a:r>
            <a:endParaRPr lang="pt-PT" dirty="0" smtClean="0"/>
          </a:p>
        </p:txBody>
      </p:sp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517232"/>
            <a:ext cx="794064" cy="9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068960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ângulo 10"/>
          <p:cNvSpPr/>
          <p:nvPr/>
        </p:nvSpPr>
        <p:spPr>
          <a:xfrm>
            <a:off x="2411760" y="2134597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pt-PT" dirty="0" smtClean="0"/>
              <a:t>No 3.º ano optei pelo Ramo de Ciências Atuariais e ao fim de cinco anos de licenciatura tornei-me…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808" y="116632"/>
            <a:ext cx="5800688" cy="836712"/>
          </a:xfrm>
        </p:spPr>
        <p:txBody>
          <a:bodyPr>
            <a:normAutofit/>
          </a:bodyPr>
          <a:lstStyle/>
          <a:p>
            <a:pPr algn="r"/>
            <a:r>
              <a:rPr lang="pt-PT" sz="2000" dirty="0" smtClean="0">
                <a:solidFill>
                  <a:schemeClr val="accent2">
                    <a:lumMod val="75000"/>
                  </a:schemeClr>
                </a:solidFill>
              </a:rPr>
              <a:t>O que é um atuário?</a:t>
            </a:r>
            <a:endParaRPr lang="pt-PT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06284" y="3284984"/>
            <a:ext cx="7342180" cy="3229606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Symbol" pitchFamily="18" charset="2"/>
              <a:buChar char="S"/>
            </a:pPr>
            <a:r>
              <a:rPr lang="pt-PT" sz="2400" dirty="0" smtClean="0"/>
              <a:t>O atuário é um matemático que analisa as consequências financeiras de riscos (financeiros ou biométricos – longevidade, invalidez e mortalidade)</a:t>
            </a:r>
          </a:p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2">
                  <a:lumMod val="75000"/>
                </a:schemeClr>
              </a:buClr>
              <a:buSzPct val="100000"/>
              <a:buFont typeface="Symbol" pitchFamily="18" charset="2"/>
              <a:buChar char="S"/>
            </a:pPr>
            <a:r>
              <a:rPr lang="pt-PT" sz="2400" dirty="0" smtClean="0"/>
              <a:t>Os atuários utilizam matemática, estatística e teoria financeira para estudar os eventos futuros incertos, especialmente aqueles relacionados com os seguros e fundos de pensões</a:t>
            </a:r>
            <a:endParaRPr lang="pt-PT" sz="2400" b="1" dirty="0" smtClean="0">
              <a:solidFill>
                <a:srgbClr val="FF0000"/>
              </a:solidFill>
            </a:endParaRPr>
          </a:p>
          <a:p>
            <a:endParaRPr lang="pt-PT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60648"/>
            <a:ext cx="3229827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0" y="0"/>
            <a:ext cx="7318568" cy="1143000"/>
          </a:xfrm>
        </p:spPr>
        <p:txBody>
          <a:bodyPr>
            <a:normAutofit/>
          </a:bodyPr>
          <a:lstStyle/>
          <a:p>
            <a:pPr algn="r"/>
            <a:r>
              <a:rPr lang="pt-PT" sz="2000" dirty="0" smtClean="0">
                <a:solidFill>
                  <a:schemeClr val="accent2">
                    <a:lumMod val="75000"/>
                  </a:schemeClr>
                </a:solidFill>
              </a:rPr>
              <a:t>Porquê a FCT/UNL?</a:t>
            </a:r>
            <a:endParaRPr lang="pt-PT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87624" y="3284984"/>
            <a:ext cx="7704856" cy="2435101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Clr>
                <a:schemeClr val="accent2">
                  <a:lumMod val="75000"/>
                </a:schemeClr>
              </a:buClr>
              <a:buSzPct val="100000"/>
              <a:buFont typeface="Symbol" pitchFamily="18" charset="2"/>
              <a:buChar char="S"/>
            </a:pPr>
            <a:r>
              <a:rPr lang="pt-PT" sz="2200" dirty="0" smtClean="0"/>
              <a:t>Ensino superior de excelência</a:t>
            </a:r>
          </a:p>
          <a:p>
            <a:pPr>
              <a:spcBef>
                <a:spcPts val="1800"/>
              </a:spcBef>
              <a:buClr>
                <a:schemeClr val="accent2">
                  <a:lumMod val="75000"/>
                </a:schemeClr>
              </a:buClr>
              <a:buSzPct val="100000"/>
              <a:buFont typeface="Symbol" pitchFamily="18" charset="2"/>
              <a:buChar char="S"/>
            </a:pPr>
            <a:r>
              <a:rPr lang="pt-PT" sz="2200" dirty="0" smtClean="0"/>
              <a:t>Alunos da licenciatura em matemática da </a:t>
            </a:r>
            <a:r>
              <a:rPr lang="pt-PT" sz="2200" dirty="0" err="1" smtClean="0"/>
              <a:t>FCT</a:t>
            </a:r>
            <a:r>
              <a:rPr lang="pt-PT" sz="2200" dirty="0" smtClean="0"/>
              <a:t>/</a:t>
            </a:r>
            <a:r>
              <a:rPr lang="pt-PT" sz="2200" dirty="0" err="1" smtClean="0"/>
              <a:t>UNL</a:t>
            </a:r>
            <a:r>
              <a:rPr lang="pt-PT" sz="2200" dirty="0" smtClean="0"/>
              <a:t> têm sido elogiados e a sua qualidade tem sido reconhecida em Portugal e no estrangeiro</a:t>
            </a:r>
          </a:p>
          <a:p>
            <a:pPr marL="365760" lvl="1" indent="-283464">
              <a:spcBef>
                <a:spcPts val="1800"/>
              </a:spcBef>
              <a:buClr>
                <a:schemeClr val="accent2">
                  <a:lumMod val="75000"/>
                </a:schemeClr>
              </a:buClr>
              <a:buSzPct val="100000"/>
              <a:buFont typeface="Symbol" pitchFamily="18" charset="2"/>
              <a:buChar char="S"/>
            </a:pPr>
            <a:r>
              <a:rPr lang="pt-PT" sz="2200" dirty="0" smtClean="0"/>
              <a:t>Empresas multinacionais recrutam muitas vezes em Portugal para integrar equipas localizadas noutros países</a:t>
            </a:r>
          </a:p>
          <a:p>
            <a:pPr lvl="1"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Symbol" pitchFamily="18" charset="2"/>
              <a:buChar char=""/>
            </a:pPr>
            <a:r>
              <a:rPr lang="pt-PT" sz="2000" dirty="0" smtClean="0"/>
              <a:t>Reconhecimento do excelente nível técnico do nosso ensino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08720"/>
            <a:ext cx="7596000" cy="214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ângulo arredondado 25"/>
          <p:cNvSpPr/>
          <p:nvPr/>
        </p:nvSpPr>
        <p:spPr>
          <a:xfrm rot="5400000">
            <a:off x="5369933" y="5137627"/>
            <a:ext cx="1185243" cy="1137509"/>
          </a:xfrm>
          <a:prstGeom prst="roundRect">
            <a:avLst/>
          </a:prstGeom>
        </p:spPr>
        <p:style>
          <a:lnRef idx="2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ectângulo arredondado 29"/>
          <p:cNvSpPr/>
          <p:nvPr/>
        </p:nvSpPr>
        <p:spPr>
          <a:xfrm rot="5400000">
            <a:off x="3932954" y="5029031"/>
            <a:ext cx="1158955" cy="1415280"/>
          </a:xfrm>
          <a:prstGeom prst="roundRect">
            <a:avLst/>
          </a:prstGeom>
        </p:spPr>
        <p:style>
          <a:lnRef idx="2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0680" y="-17970"/>
            <a:ext cx="7498080" cy="1143000"/>
          </a:xfrm>
        </p:spPr>
        <p:txBody>
          <a:bodyPr>
            <a:normAutofit/>
          </a:bodyPr>
          <a:lstStyle/>
          <a:p>
            <a:pPr algn="r"/>
            <a:r>
              <a:rPr lang="pt-PT" sz="2000" dirty="0" smtClean="0">
                <a:solidFill>
                  <a:schemeClr val="accent2">
                    <a:lumMod val="75000"/>
                  </a:schemeClr>
                </a:solidFill>
              </a:rPr>
              <a:t>Percurso</a:t>
            </a:r>
            <a:r>
              <a:rPr lang="pt-PT" sz="2000" baseline="0" dirty="0" smtClean="0">
                <a:solidFill>
                  <a:schemeClr val="accent2">
                    <a:lumMod val="75000"/>
                  </a:schemeClr>
                </a:solidFill>
              </a:rPr>
              <a:t> Profissional</a:t>
            </a:r>
            <a:endParaRPr lang="pt-PT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Seta para a direita 20"/>
          <p:cNvSpPr/>
          <p:nvPr/>
        </p:nvSpPr>
        <p:spPr>
          <a:xfrm>
            <a:off x="1043609" y="815380"/>
            <a:ext cx="8045846" cy="4464496"/>
          </a:xfrm>
          <a:prstGeom prst="rightArrow">
            <a:avLst/>
          </a:prstGeom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orma livre 22"/>
          <p:cNvSpPr/>
          <p:nvPr/>
        </p:nvSpPr>
        <p:spPr>
          <a:xfrm>
            <a:off x="1198290" y="2024658"/>
            <a:ext cx="2134716" cy="2054822"/>
          </a:xfrm>
          <a:custGeom>
            <a:avLst/>
            <a:gdLst>
              <a:gd name="connsiteX0" fmla="*/ 0 w 1969853"/>
              <a:gd name="connsiteY0" fmla="*/ 228030 h 1368150"/>
              <a:gd name="connsiteX1" fmla="*/ 66789 w 1969853"/>
              <a:gd name="connsiteY1" fmla="*/ 66788 h 1368150"/>
              <a:gd name="connsiteX2" fmla="*/ 228031 w 1969853"/>
              <a:gd name="connsiteY2" fmla="*/ 0 h 1368150"/>
              <a:gd name="connsiteX3" fmla="*/ 1741823 w 1969853"/>
              <a:gd name="connsiteY3" fmla="*/ 0 h 1368150"/>
              <a:gd name="connsiteX4" fmla="*/ 1903065 w 1969853"/>
              <a:gd name="connsiteY4" fmla="*/ 66789 h 1368150"/>
              <a:gd name="connsiteX5" fmla="*/ 1969853 w 1969853"/>
              <a:gd name="connsiteY5" fmla="*/ 228031 h 1368150"/>
              <a:gd name="connsiteX6" fmla="*/ 1969853 w 1969853"/>
              <a:gd name="connsiteY6" fmla="*/ 1140120 h 1368150"/>
              <a:gd name="connsiteX7" fmla="*/ 1903065 w 1969853"/>
              <a:gd name="connsiteY7" fmla="*/ 1301362 h 1368150"/>
              <a:gd name="connsiteX8" fmla="*/ 1741823 w 1969853"/>
              <a:gd name="connsiteY8" fmla="*/ 1368150 h 1368150"/>
              <a:gd name="connsiteX9" fmla="*/ 228030 w 1969853"/>
              <a:gd name="connsiteY9" fmla="*/ 1368150 h 1368150"/>
              <a:gd name="connsiteX10" fmla="*/ 66788 w 1969853"/>
              <a:gd name="connsiteY10" fmla="*/ 1301361 h 1368150"/>
              <a:gd name="connsiteX11" fmla="*/ 0 w 1969853"/>
              <a:gd name="connsiteY11" fmla="*/ 1140119 h 1368150"/>
              <a:gd name="connsiteX12" fmla="*/ 0 w 1969853"/>
              <a:gd name="connsiteY12" fmla="*/ 228030 h 136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69853" h="1368150">
                <a:moveTo>
                  <a:pt x="0" y="228030"/>
                </a:moveTo>
                <a:cubicBezTo>
                  <a:pt x="0" y="167553"/>
                  <a:pt x="24025" y="109552"/>
                  <a:pt x="66789" y="66788"/>
                </a:cubicBezTo>
                <a:cubicBezTo>
                  <a:pt x="109553" y="24024"/>
                  <a:pt x="167553" y="0"/>
                  <a:pt x="228031" y="0"/>
                </a:cubicBezTo>
                <a:lnTo>
                  <a:pt x="1741823" y="0"/>
                </a:lnTo>
                <a:cubicBezTo>
                  <a:pt x="1802300" y="0"/>
                  <a:pt x="1860301" y="24025"/>
                  <a:pt x="1903065" y="66789"/>
                </a:cubicBezTo>
                <a:cubicBezTo>
                  <a:pt x="1945829" y="109553"/>
                  <a:pt x="1969853" y="167553"/>
                  <a:pt x="1969853" y="228031"/>
                </a:cubicBezTo>
                <a:lnTo>
                  <a:pt x="1969853" y="1140120"/>
                </a:lnTo>
                <a:cubicBezTo>
                  <a:pt x="1969853" y="1200597"/>
                  <a:pt x="1945828" y="1258598"/>
                  <a:pt x="1903065" y="1301362"/>
                </a:cubicBezTo>
                <a:cubicBezTo>
                  <a:pt x="1860301" y="1344126"/>
                  <a:pt x="1802301" y="1368150"/>
                  <a:pt x="1741823" y="1368150"/>
                </a:cubicBezTo>
                <a:lnTo>
                  <a:pt x="228030" y="1368150"/>
                </a:lnTo>
                <a:cubicBezTo>
                  <a:pt x="167553" y="1368150"/>
                  <a:pt x="109552" y="1344125"/>
                  <a:pt x="66788" y="1301361"/>
                </a:cubicBezTo>
                <a:cubicBezTo>
                  <a:pt x="24024" y="1258597"/>
                  <a:pt x="0" y="1200597"/>
                  <a:pt x="0" y="1140119"/>
                </a:cubicBezTo>
                <a:lnTo>
                  <a:pt x="0" y="228030"/>
                </a:lnTo>
                <a:close/>
              </a:path>
            </a:pathLst>
          </a:custGeom>
        </p:spPr>
        <p:style>
          <a:lnRef idx="2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748" tIns="127748" rIns="127748" bIns="12774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600" kern="1200" dirty="0" smtClean="0"/>
              <a:t>Monitora no Departamento Matemática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dirty="0" smtClean="0"/>
              <a:t>[1996;1999]</a:t>
            </a:r>
            <a:endParaRPr lang="pt-PT" sz="1600" dirty="0" smtClean="0"/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600" kern="1200" dirty="0" smtClean="0"/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300" kern="1200" dirty="0" smtClean="0"/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300" kern="1200" dirty="0"/>
          </a:p>
        </p:txBody>
      </p:sp>
      <p:sp>
        <p:nvSpPr>
          <p:cNvPr id="24" name="Forma livre 23"/>
          <p:cNvSpPr/>
          <p:nvPr/>
        </p:nvSpPr>
        <p:spPr>
          <a:xfrm>
            <a:off x="3107460" y="2001416"/>
            <a:ext cx="4113978" cy="2078707"/>
          </a:xfrm>
          <a:custGeom>
            <a:avLst/>
            <a:gdLst>
              <a:gd name="connsiteX0" fmla="*/ 0 w 3813656"/>
              <a:gd name="connsiteY0" fmla="*/ 230680 h 1384053"/>
              <a:gd name="connsiteX1" fmla="*/ 67565 w 3813656"/>
              <a:gd name="connsiteY1" fmla="*/ 67565 h 1384053"/>
              <a:gd name="connsiteX2" fmla="*/ 230681 w 3813656"/>
              <a:gd name="connsiteY2" fmla="*/ 1 h 1384053"/>
              <a:gd name="connsiteX3" fmla="*/ 3582976 w 3813656"/>
              <a:gd name="connsiteY3" fmla="*/ 0 h 1384053"/>
              <a:gd name="connsiteX4" fmla="*/ 3746091 w 3813656"/>
              <a:gd name="connsiteY4" fmla="*/ 67565 h 1384053"/>
              <a:gd name="connsiteX5" fmla="*/ 3813655 w 3813656"/>
              <a:gd name="connsiteY5" fmla="*/ 230681 h 1384053"/>
              <a:gd name="connsiteX6" fmla="*/ 3813656 w 3813656"/>
              <a:gd name="connsiteY6" fmla="*/ 1153373 h 1384053"/>
              <a:gd name="connsiteX7" fmla="*/ 3746091 w 3813656"/>
              <a:gd name="connsiteY7" fmla="*/ 1316488 h 1384053"/>
              <a:gd name="connsiteX8" fmla="*/ 3582976 w 3813656"/>
              <a:gd name="connsiteY8" fmla="*/ 1384053 h 1384053"/>
              <a:gd name="connsiteX9" fmla="*/ 230680 w 3813656"/>
              <a:gd name="connsiteY9" fmla="*/ 1384053 h 1384053"/>
              <a:gd name="connsiteX10" fmla="*/ 67565 w 3813656"/>
              <a:gd name="connsiteY10" fmla="*/ 1316488 h 1384053"/>
              <a:gd name="connsiteX11" fmla="*/ 1 w 3813656"/>
              <a:gd name="connsiteY11" fmla="*/ 1153372 h 1384053"/>
              <a:gd name="connsiteX12" fmla="*/ 0 w 3813656"/>
              <a:gd name="connsiteY12" fmla="*/ 230680 h 138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13656" h="1384053">
                <a:moveTo>
                  <a:pt x="0" y="230680"/>
                </a:moveTo>
                <a:cubicBezTo>
                  <a:pt x="0" y="169500"/>
                  <a:pt x="24304" y="110825"/>
                  <a:pt x="67565" y="67565"/>
                </a:cubicBezTo>
                <a:cubicBezTo>
                  <a:pt x="110826" y="24304"/>
                  <a:pt x="169500" y="1"/>
                  <a:pt x="230681" y="1"/>
                </a:cubicBezTo>
                <a:lnTo>
                  <a:pt x="3582976" y="0"/>
                </a:lnTo>
                <a:cubicBezTo>
                  <a:pt x="3644156" y="0"/>
                  <a:pt x="3702831" y="24304"/>
                  <a:pt x="3746091" y="67565"/>
                </a:cubicBezTo>
                <a:cubicBezTo>
                  <a:pt x="3789352" y="110826"/>
                  <a:pt x="3813655" y="169500"/>
                  <a:pt x="3813655" y="230681"/>
                </a:cubicBezTo>
                <a:cubicBezTo>
                  <a:pt x="3813655" y="538245"/>
                  <a:pt x="3813656" y="845809"/>
                  <a:pt x="3813656" y="1153373"/>
                </a:cubicBezTo>
                <a:cubicBezTo>
                  <a:pt x="3813656" y="1214553"/>
                  <a:pt x="3789352" y="1273228"/>
                  <a:pt x="3746091" y="1316488"/>
                </a:cubicBezTo>
                <a:cubicBezTo>
                  <a:pt x="3702830" y="1359749"/>
                  <a:pt x="3644156" y="1384053"/>
                  <a:pt x="3582976" y="1384053"/>
                </a:cubicBezTo>
                <a:lnTo>
                  <a:pt x="230680" y="1384053"/>
                </a:lnTo>
                <a:cubicBezTo>
                  <a:pt x="169500" y="1384053"/>
                  <a:pt x="110825" y="1359749"/>
                  <a:pt x="67565" y="1316488"/>
                </a:cubicBezTo>
                <a:cubicBezTo>
                  <a:pt x="24304" y="1273227"/>
                  <a:pt x="0" y="1214553"/>
                  <a:pt x="1" y="1153372"/>
                </a:cubicBezTo>
                <a:cubicBezTo>
                  <a:pt x="1" y="845808"/>
                  <a:pt x="0" y="538244"/>
                  <a:pt x="0" y="230680"/>
                </a:cubicBezTo>
                <a:close/>
              </a:path>
            </a:pathLst>
          </a:custGeom>
        </p:spPr>
        <p:style>
          <a:lnRef idx="2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524" tIns="128524" rIns="128524" bIns="12852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600" kern="1200" dirty="0" smtClean="0"/>
              <a:t>Atuária e supervisora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dirty="0" smtClean="0"/>
              <a:t>[1997</a:t>
            </a:r>
            <a:r>
              <a:rPr lang="pt-PT" sz="1200" dirty="0" smtClean="0"/>
              <a:t>; 2013</a:t>
            </a:r>
            <a:r>
              <a:rPr lang="pt-PT" sz="1200" dirty="0" smtClean="0"/>
              <a:t>]</a:t>
            </a:r>
            <a:endParaRPr lang="pt-PT" sz="1600" kern="1200" dirty="0" smtClean="0"/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600" kern="1200" dirty="0" smtClean="0"/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600" kern="1200" dirty="0" smtClean="0"/>
              <a:t>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300" kern="1200" dirty="0" smtClean="0"/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300" kern="1200" dirty="0" smtClean="0"/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300" kern="1200" dirty="0"/>
          </a:p>
        </p:txBody>
      </p:sp>
      <p:sp>
        <p:nvSpPr>
          <p:cNvPr id="25" name="Forma livre 24"/>
          <p:cNvSpPr/>
          <p:nvPr/>
        </p:nvSpPr>
        <p:spPr>
          <a:xfrm>
            <a:off x="7298779" y="1988744"/>
            <a:ext cx="1440160" cy="2032277"/>
          </a:xfrm>
          <a:custGeom>
            <a:avLst/>
            <a:gdLst>
              <a:gd name="connsiteX0" fmla="*/ 0 w 900568"/>
              <a:gd name="connsiteY0" fmla="*/ 150098 h 1353139"/>
              <a:gd name="connsiteX1" fmla="*/ 43963 w 900568"/>
              <a:gd name="connsiteY1" fmla="*/ 43963 h 1353139"/>
              <a:gd name="connsiteX2" fmla="*/ 150098 w 900568"/>
              <a:gd name="connsiteY2" fmla="*/ 0 h 1353139"/>
              <a:gd name="connsiteX3" fmla="*/ 750470 w 900568"/>
              <a:gd name="connsiteY3" fmla="*/ 0 h 1353139"/>
              <a:gd name="connsiteX4" fmla="*/ 856605 w 900568"/>
              <a:gd name="connsiteY4" fmla="*/ 43963 h 1353139"/>
              <a:gd name="connsiteX5" fmla="*/ 900568 w 900568"/>
              <a:gd name="connsiteY5" fmla="*/ 150098 h 1353139"/>
              <a:gd name="connsiteX6" fmla="*/ 900568 w 900568"/>
              <a:gd name="connsiteY6" fmla="*/ 1203041 h 1353139"/>
              <a:gd name="connsiteX7" fmla="*/ 856605 w 900568"/>
              <a:gd name="connsiteY7" fmla="*/ 1309176 h 1353139"/>
              <a:gd name="connsiteX8" fmla="*/ 750470 w 900568"/>
              <a:gd name="connsiteY8" fmla="*/ 1353139 h 1353139"/>
              <a:gd name="connsiteX9" fmla="*/ 150098 w 900568"/>
              <a:gd name="connsiteY9" fmla="*/ 1353139 h 1353139"/>
              <a:gd name="connsiteX10" fmla="*/ 43963 w 900568"/>
              <a:gd name="connsiteY10" fmla="*/ 1309176 h 1353139"/>
              <a:gd name="connsiteX11" fmla="*/ 0 w 900568"/>
              <a:gd name="connsiteY11" fmla="*/ 1203041 h 1353139"/>
              <a:gd name="connsiteX12" fmla="*/ 0 w 900568"/>
              <a:gd name="connsiteY12" fmla="*/ 150098 h 135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0568" h="1353139">
                <a:moveTo>
                  <a:pt x="0" y="150098"/>
                </a:moveTo>
                <a:cubicBezTo>
                  <a:pt x="0" y="110290"/>
                  <a:pt x="15814" y="72112"/>
                  <a:pt x="43963" y="43963"/>
                </a:cubicBezTo>
                <a:cubicBezTo>
                  <a:pt x="72112" y="15814"/>
                  <a:pt x="110290" y="0"/>
                  <a:pt x="150098" y="0"/>
                </a:cubicBezTo>
                <a:lnTo>
                  <a:pt x="750470" y="0"/>
                </a:lnTo>
                <a:cubicBezTo>
                  <a:pt x="790278" y="0"/>
                  <a:pt x="828456" y="15814"/>
                  <a:pt x="856605" y="43963"/>
                </a:cubicBezTo>
                <a:cubicBezTo>
                  <a:pt x="884754" y="72112"/>
                  <a:pt x="900568" y="110290"/>
                  <a:pt x="900568" y="150098"/>
                </a:cubicBezTo>
                <a:lnTo>
                  <a:pt x="900568" y="1203041"/>
                </a:lnTo>
                <a:cubicBezTo>
                  <a:pt x="900568" y="1242849"/>
                  <a:pt x="884754" y="1281028"/>
                  <a:pt x="856605" y="1309176"/>
                </a:cubicBezTo>
                <a:cubicBezTo>
                  <a:pt x="828456" y="1337325"/>
                  <a:pt x="790278" y="1353139"/>
                  <a:pt x="750470" y="1353139"/>
                </a:cubicBezTo>
                <a:lnTo>
                  <a:pt x="150098" y="1353139"/>
                </a:lnTo>
                <a:cubicBezTo>
                  <a:pt x="110290" y="1353139"/>
                  <a:pt x="72112" y="1337325"/>
                  <a:pt x="43963" y="1309176"/>
                </a:cubicBezTo>
                <a:cubicBezTo>
                  <a:pt x="15814" y="1281027"/>
                  <a:pt x="0" y="1242849"/>
                  <a:pt x="0" y="1203041"/>
                </a:cubicBezTo>
                <a:lnTo>
                  <a:pt x="0" y="150098"/>
                </a:lnTo>
                <a:close/>
              </a:path>
            </a:pathLst>
          </a:custGeom>
        </p:spPr>
        <p:style>
          <a:lnRef idx="2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922" tIns="104922" rIns="104922" bIns="10492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600" kern="1200" dirty="0" smtClean="0"/>
              <a:t>Novo desafio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200" dirty="0" smtClean="0"/>
              <a:t>[2013; ?[</a:t>
            </a:r>
            <a:endParaRPr lang="pt-PT" sz="1600" kern="1200" dirty="0" smtClean="0"/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600" kern="1200" dirty="0" smtClean="0"/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600" kern="1200" dirty="0" smtClean="0"/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400" kern="1200" dirty="0" smtClean="0"/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1400" kern="1200" dirty="0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1218" y="3373760"/>
            <a:ext cx="532791" cy="47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9312" y="2959025"/>
            <a:ext cx="1802681" cy="8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4848" y="3373760"/>
            <a:ext cx="1767404" cy="39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429000"/>
            <a:ext cx="504056" cy="45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7" y="2670818"/>
            <a:ext cx="388555" cy="29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38922" y="3068960"/>
            <a:ext cx="391715" cy="23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82216" y="5398941"/>
            <a:ext cx="396190" cy="2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18224" y="5827479"/>
            <a:ext cx="380952" cy="25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6109" y="5413229"/>
            <a:ext cx="413905" cy="24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1916" y="5841767"/>
            <a:ext cx="380952" cy="23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5373985"/>
            <a:ext cx="390925" cy="29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42559" y="5786416"/>
            <a:ext cx="380952" cy="25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38503" y="5800702"/>
            <a:ext cx="404242" cy="27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99552" y="2734657"/>
            <a:ext cx="560298" cy="55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upo 26"/>
          <p:cNvGrpSpPr/>
          <p:nvPr/>
        </p:nvGrpSpPr>
        <p:grpSpPr>
          <a:xfrm>
            <a:off x="5531820" y="3645024"/>
            <a:ext cx="720237" cy="1701142"/>
            <a:chOff x="2047436" y="-169358"/>
            <a:chExt cx="720237" cy="1557126"/>
          </a:xfrm>
        </p:grpSpPr>
        <p:sp>
          <p:nvSpPr>
            <p:cNvPr id="28" name="Seta para a direita 27"/>
            <p:cNvSpPr/>
            <p:nvPr/>
          </p:nvSpPr>
          <p:spPr>
            <a:xfrm rot="5400000">
              <a:off x="1713671" y="333765"/>
              <a:ext cx="1387768" cy="720237"/>
            </a:xfrm>
            <a:prstGeom prst="rightArrow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Seta para a direita 5"/>
            <p:cNvSpPr/>
            <p:nvPr/>
          </p:nvSpPr>
          <p:spPr>
            <a:xfrm rot="5400000">
              <a:off x="1719020" y="339116"/>
              <a:ext cx="1377067" cy="3601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kern="1200" dirty="0" smtClean="0"/>
                <a:t>Formações</a:t>
              </a:r>
              <a:endParaRPr lang="pt-PT" sz="1400" kern="1200" dirty="0"/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4139952" y="3861048"/>
            <a:ext cx="792088" cy="1512168"/>
            <a:chOff x="595567" y="646162"/>
            <a:chExt cx="954104" cy="1456916"/>
          </a:xfrm>
        </p:grpSpPr>
        <p:sp>
          <p:nvSpPr>
            <p:cNvPr id="32" name="Seta para a direita 31"/>
            <p:cNvSpPr/>
            <p:nvPr/>
          </p:nvSpPr>
          <p:spPr>
            <a:xfrm rot="5400000">
              <a:off x="344161" y="897568"/>
              <a:ext cx="1456916" cy="954104"/>
            </a:xfrm>
            <a:prstGeom prst="rightArrow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Seta para a direita 5"/>
            <p:cNvSpPr/>
            <p:nvPr/>
          </p:nvSpPr>
          <p:spPr>
            <a:xfrm rot="5400000">
              <a:off x="529646" y="1083054"/>
              <a:ext cx="1085943" cy="4770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kern="1200" dirty="0" smtClean="0"/>
                <a:t>Trabalhos</a:t>
              </a:r>
              <a:endParaRPr lang="pt-PT" sz="16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7189" y="-161925"/>
            <a:ext cx="7498080" cy="1143000"/>
          </a:xfrm>
        </p:spPr>
        <p:txBody>
          <a:bodyPr>
            <a:normAutofit/>
          </a:bodyPr>
          <a:lstStyle/>
          <a:p>
            <a:pPr algn="r"/>
            <a:r>
              <a:rPr lang="pt-PT" sz="2000" dirty="0" smtClean="0">
                <a:solidFill>
                  <a:schemeClr val="accent2">
                    <a:lumMod val="75000"/>
                  </a:schemeClr>
                </a:solidFill>
              </a:rPr>
              <a:t>Perspetiva futura</a:t>
            </a:r>
            <a:endParaRPr lang="pt-PT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43608" y="1785987"/>
            <a:ext cx="7848872" cy="4667349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00000"/>
              <a:buFont typeface="Symbol" pitchFamily="18" charset="2"/>
              <a:buChar char="S"/>
            </a:pPr>
            <a:r>
              <a:rPr lang="pt-PT" sz="2600" dirty="0" smtClean="0"/>
              <a:t>O atuário tem um mercado de trabalho promissor</a:t>
            </a:r>
          </a:p>
          <a:p>
            <a:pPr lvl="1"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r>
              <a:rPr lang="pt-PT" sz="2400" i="1" dirty="0" smtClean="0"/>
              <a:t>Uma das profissões que as empresas mais desejam </a:t>
            </a:r>
            <a:r>
              <a:rPr lang="pt-PT" sz="2400" dirty="0" smtClean="0"/>
              <a:t>(notícias Sapo - fevereiro 2012)</a:t>
            </a:r>
          </a:p>
          <a:p>
            <a:pPr lvl="1">
              <a:spcBef>
                <a:spcPts val="600"/>
              </a:spcBef>
            </a:pPr>
            <a:endParaRPr lang="pt-PT" sz="2400" dirty="0" smtClean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Symbol" pitchFamily="18" charset="2"/>
              <a:buChar char="S"/>
            </a:pPr>
            <a:r>
              <a:rPr lang="pt-PT" sz="2600" dirty="0" smtClean="0"/>
              <a:t>Principais empregadores</a:t>
            </a:r>
          </a:p>
          <a:p>
            <a:pPr lvl="1">
              <a:spcBef>
                <a:spcPts val="600"/>
              </a:spcBef>
              <a:buClr>
                <a:schemeClr val="accent2">
                  <a:lumMod val="75000"/>
                </a:schemeClr>
              </a:buClr>
            </a:pPr>
            <a:r>
              <a:rPr lang="pt-PT" sz="2400" dirty="0" smtClean="0"/>
              <a:t>Empresas de seguros (incluindo grandes multinacionais), resseguradores, entidades gestoras de fundos de pensões, bancos, empresas de investimentos, autoridades de supervisão, auditoras, consultoras, grandes corretores, etc.</a:t>
            </a:r>
          </a:p>
          <a:p>
            <a:endParaRPr lang="pt-PT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6408" y="-3140"/>
            <a:ext cx="7498080" cy="922114"/>
          </a:xfrm>
        </p:spPr>
        <p:txBody>
          <a:bodyPr>
            <a:normAutofit/>
          </a:bodyPr>
          <a:lstStyle/>
          <a:p>
            <a:pPr algn="r"/>
            <a:r>
              <a:rPr lang="pt-PT" sz="2000" dirty="0" smtClean="0">
                <a:solidFill>
                  <a:schemeClr val="accent2">
                    <a:lumMod val="75000"/>
                  </a:schemeClr>
                </a:solidFill>
              </a:rPr>
              <a:t>Perspetiva futura</a:t>
            </a:r>
            <a:endParaRPr lang="pt-PT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43608" y="1628800"/>
            <a:ext cx="7848872" cy="4667349"/>
          </a:xfrm>
        </p:spPr>
        <p:txBody>
          <a:bodyPr>
            <a:noAutofit/>
          </a:bodyPr>
          <a:lstStyle/>
          <a:p>
            <a:endParaRPr lang="pt-PT" sz="2600" dirty="0" smtClean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Symbol" pitchFamily="18" charset="2"/>
              <a:buChar char="S"/>
            </a:pPr>
            <a:r>
              <a:rPr lang="pt-PT" sz="2600" dirty="0" smtClean="0"/>
              <a:t>Novo regime de solvência (europeu)</a:t>
            </a:r>
          </a:p>
          <a:p>
            <a:pPr lvl="1">
              <a:spcBef>
                <a:spcPts val="1200"/>
              </a:spcBef>
              <a:buClr>
                <a:schemeClr val="accent2">
                  <a:lumMod val="75000"/>
                </a:schemeClr>
              </a:buClr>
            </a:pPr>
            <a:r>
              <a:rPr lang="pt-PT" sz="2400" dirty="0" smtClean="0"/>
              <a:t>Função atuarial reforçada e de maior responsabilidade</a:t>
            </a:r>
          </a:p>
          <a:p>
            <a:pPr lvl="1">
              <a:spcBef>
                <a:spcPts val="1200"/>
              </a:spcBef>
              <a:buClr>
                <a:schemeClr val="accent2">
                  <a:lumMod val="75000"/>
                </a:schemeClr>
              </a:buClr>
            </a:pPr>
            <a:r>
              <a:rPr lang="pt-PT" sz="2400" dirty="0" smtClean="0"/>
              <a:t>Maiores exigências de especialização e de quadros qualificados nas empresas</a:t>
            </a:r>
          </a:p>
          <a:p>
            <a:pPr lvl="1">
              <a:spcBef>
                <a:spcPts val="1200"/>
              </a:spcBef>
              <a:buClr>
                <a:schemeClr val="accent2">
                  <a:lumMod val="75000"/>
                </a:schemeClr>
              </a:buClr>
            </a:pPr>
            <a:r>
              <a:rPr lang="pt-PT" sz="2400" dirty="0" smtClean="0"/>
              <a:t>Maior procura de atuários especializados em Solvência II</a:t>
            </a:r>
          </a:p>
          <a:p>
            <a:endParaRPr lang="pt-PT" sz="2600" dirty="0" smtClean="0"/>
          </a:p>
          <a:p>
            <a:endParaRPr lang="pt-PT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1502</TotalTime>
  <Words>326</Words>
  <Application>Microsoft Office PowerPoint</Application>
  <PresentationFormat>Apresentação no Ecrã (4:3)</PresentationFormat>
  <Paragraphs>68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Solstício</vt:lpstr>
      <vt:lpstr>Diapositivo 1</vt:lpstr>
      <vt:lpstr> Profissão: Matemático!</vt:lpstr>
      <vt:lpstr>A decisão…</vt:lpstr>
      <vt:lpstr>Percurso Académico</vt:lpstr>
      <vt:lpstr>O que é um atuário?</vt:lpstr>
      <vt:lpstr>Porquê a FCT/UNL?</vt:lpstr>
      <vt:lpstr>Percurso Profissional</vt:lpstr>
      <vt:lpstr>Perspetiva futura</vt:lpstr>
      <vt:lpstr>Perspetiva futura</vt:lpstr>
      <vt:lpstr>Obrigada</vt:lpstr>
    </vt:vector>
  </TitlesOfParts>
  <Company>ISP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equipa4</dc:creator>
  <cp:lastModifiedBy>cmercado</cp:lastModifiedBy>
  <cp:revision>226</cp:revision>
  <dcterms:created xsi:type="dcterms:W3CDTF">2012-09-06T07:08:02Z</dcterms:created>
  <dcterms:modified xsi:type="dcterms:W3CDTF">2013-09-06T20:47:50Z</dcterms:modified>
</cp:coreProperties>
</file>