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notesMasterIdLst>
    <p:notesMasterId r:id="rId39"/>
  </p:notesMasterIdLst>
  <p:handoutMasterIdLst>
    <p:handoutMasterId r:id="rId40"/>
  </p:handoutMasterIdLst>
  <p:sldIdLst>
    <p:sldId id="272" r:id="rId2"/>
    <p:sldId id="258" r:id="rId3"/>
    <p:sldId id="259" r:id="rId4"/>
    <p:sldId id="297" r:id="rId5"/>
    <p:sldId id="299" r:id="rId6"/>
    <p:sldId id="300" r:id="rId7"/>
    <p:sldId id="261" r:id="rId8"/>
    <p:sldId id="274" r:id="rId9"/>
    <p:sldId id="273" r:id="rId10"/>
    <p:sldId id="301" r:id="rId11"/>
    <p:sldId id="302" r:id="rId12"/>
    <p:sldId id="303" r:id="rId13"/>
    <p:sldId id="262" r:id="rId14"/>
    <p:sldId id="304" r:id="rId15"/>
    <p:sldId id="275" r:id="rId16"/>
    <p:sldId id="306" r:id="rId17"/>
    <p:sldId id="276" r:id="rId18"/>
    <p:sldId id="278" r:id="rId19"/>
    <p:sldId id="308" r:id="rId20"/>
    <p:sldId id="279" r:id="rId21"/>
    <p:sldId id="280" r:id="rId22"/>
    <p:sldId id="309" r:id="rId23"/>
    <p:sldId id="310" r:id="rId24"/>
    <p:sldId id="311" r:id="rId25"/>
    <p:sldId id="313" r:id="rId26"/>
    <p:sldId id="317" r:id="rId27"/>
    <p:sldId id="318" r:id="rId28"/>
    <p:sldId id="322" r:id="rId29"/>
    <p:sldId id="286" r:id="rId30"/>
    <p:sldId id="288" r:id="rId31"/>
    <p:sldId id="290" r:id="rId32"/>
    <p:sldId id="291" r:id="rId33"/>
    <p:sldId id="320" r:id="rId34"/>
    <p:sldId id="321" r:id="rId35"/>
    <p:sldId id="295" r:id="rId36"/>
    <p:sldId id="323" r:id="rId37"/>
    <p:sldId id="294" r:id="rId38"/>
  </p:sldIdLst>
  <p:sldSz cx="9144000" cy="6858000" type="screen4x3"/>
  <p:notesSz cx="6669088" cy="9928225"/>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2564" autoAdjust="0"/>
    <p:restoredTop sz="94615" autoAdjust="0"/>
  </p:normalViewPr>
  <p:slideViewPr>
    <p:cSldViewPr>
      <p:cViewPr varScale="1">
        <p:scale>
          <a:sx n="81" d="100"/>
          <a:sy n="81" d="100"/>
        </p:scale>
        <p:origin x="-81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74944FEE-6D79-4AA4-9644-66DD887CD482}" type="datetimeFigureOut">
              <a:rPr lang="it-IT" smtClean="0"/>
              <a:t>14/10/2017</a:t>
            </a:fld>
            <a:endParaRPr lang="it-IT"/>
          </a:p>
        </p:txBody>
      </p:sp>
      <p:sp>
        <p:nvSpPr>
          <p:cNvPr id="4" name="Segnaposto piè di pagina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FFEB2A92-84B3-4BFF-9E9B-6C5A7CA2DEA9}" type="slidenum">
              <a:rPr lang="it-IT" smtClean="0"/>
              <a:t>‹#›</a:t>
            </a:fld>
            <a:endParaRPr lang="it-IT"/>
          </a:p>
        </p:txBody>
      </p:sp>
    </p:spTree>
    <p:extLst>
      <p:ext uri="{BB962C8B-B14F-4D97-AF65-F5344CB8AC3E}">
        <p14:creationId xmlns:p14="http://schemas.microsoft.com/office/powerpoint/2010/main" val="2087133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it-IT"/>
          </a:p>
        </p:txBody>
      </p:sp>
      <p:sp>
        <p:nvSpPr>
          <p:cNvPr id="3075" name="Rectangle 3"/>
          <p:cNvSpPr>
            <a:spLocks noGrp="1" noChangeArrowheads="1"/>
          </p:cNvSpPr>
          <p:nvPr>
            <p:ph type="dt" idx="1"/>
          </p:nvPr>
        </p:nvSpPr>
        <p:spPr bwMode="auto">
          <a:xfrm>
            <a:off x="3777607" y="0"/>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it-IT"/>
          </a:p>
        </p:txBody>
      </p:sp>
      <p:sp>
        <p:nvSpPr>
          <p:cNvPr id="29700"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66909" y="4715907"/>
            <a:ext cx="533527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8" name="Rectangle 6"/>
          <p:cNvSpPr>
            <a:spLocks noGrp="1" noChangeArrowheads="1"/>
          </p:cNvSpPr>
          <p:nvPr>
            <p:ph type="ftr" sz="quarter" idx="4"/>
          </p:nvPr>
        </p:nvSpPr>
        <p:spPr bwMode="auto">
          <a:xfrm>
            <a:off x="0"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it-IT"/>
          </a:p>
        </p:txBody>
      </p:sp>
      <p:sp>
        <p:nvSpPr>
          <p:cNvPr id="3079" name="Rectangle 7"/>
          <p:cNvSpPr>
            <a:spLocks noGrp="1" noChangeArrowheads="1"/>
          </p:cNvSpPr>
          <p:nvPr>
            <p:ph type="sldNum" sz="quarter" idx="5"/>
          </p:nvPr>
        </p:nvSpPr>
        <p:spPr bwMode="auto">
          <a:xfrm>
            <a:off x="3777607" y="9430091"/>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E959375-F54E-4BA2-BCD4-2DF103C94678}" type="slidenum">
              <a:rPr lang="it-IT"/>
              <a:pPr>
                <a:defRPr/>
              </a:pPr>
              <a:t>‹#›</a:t>
            </a:fld>
            <a:endParaRPr lang="it-IT"/>
          </a:p>
        </p:txBody>
      </p:sp>
    </p:spTree>
    <p:extLst>
      <p:ext uri="{BB962C8B-B14F-4D97-AF65-F5344CB8AC3E}">
        <p14:creationId xmlns:p14="http://schemas.microsoft.com/office/powerpoint/2010/main" val="26613895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it-IT" altLang="it-IT" sz="2400" smtClean="0">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it-IT" altLang="it-IT" sz="2400" smtClean="0">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T0" fmla="*/ 0 w 4917"/>
                <a:gd name="T1" fmla="*/ 0 h 1000"/>
                <a:gd name="T2" fmla="*/ 7775 w 4917"/>
                <a:gd name="T3" fmla="*/ 0 h 1000"/>
                <a:gd name="T4" fmla="*/ 8657 w 4917"/>
                <a:gd name="T5" fmla="*/ 881 h 1000"/>
                <a:gd name="T6" fmla="*/ 7777 w 4917"/>
                <a:gd name="T7" fmla="*/ 1761 h 1000"/>
                <a:gd name="T8" fmla="*/ 0 w 4917"/>
                <a:gd name="T9" fmla="*/ 1761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it-IT"/>
            </a:p>
          </p:txBody>
        </p:sp>
      </p:grpSp>
      <p:sp>
        <p:nvSpPr>
          <p:cNvPr id="107527" name="Rectangle 7"/>
          <p:cNvSpPr>
            <a:spLocks noGrp="1" noChangeArrowheads="1"/>
          </p:cNvSpPr>
          <p:nvPr>
            <p:ph type="ctrTitle"/>
          </p:nvPr>
        </p:nvSpPr>
        <p:spPr>
          <a:xfrm>
            <a:off x="228600" y="1427163"/>
            <a:ext cx="8077200" cy="1609725"/>
          </a:xfrm>
        </p:spPr>
        <p:txBody>
          <a:bodyPr/>
          <a:lstStyle>
            <a:lvl1pPr>
              <a:defRPr sz="4600"/>
            </a:lvl1pPr>
          </a:lstStyle>
          <a:p>
            <a:r>
              <a:rPr lang="it-IT"/>
              <a:t>Fare clic per modificare lo stile del titolo</a:t>
            </a:r>
          </a:p>
        </p:txBody>
      </p:sp>
      <p:sp>
        <p:nvSpPr>
          <p:cNvPr id="107528"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it-IT"/>
              <a:t>Fare clic per modificare lo stile del sottotitolo dello schema</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pPr>
              <a:defRPr/>
            </a:pPr>
            <a:endParaRPr lang="it-IT"/>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pPr>
              <a:defRPr/>
            </a:pPr>
            <a:endParaRPr lang="it-IT"/>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pPr>
              <a:defRPr/>
            </a:pPr>
            <a:fld id="{CE8DB8A8-C8E4-466A-ABC2-6DE6D169A62B}" type="slidenum">
              <a:rPr lang="it-IT"/>
              <a:pPr>
                <a:defRPr/>
              </a:pPr>
              <a:t>‹#›</a:t>
            </a:fld>
            <a:endParaRPr lang="it-IT"/>
          </a:p>
        </p:txBody>
      </p:sp>
    </p:spTree>
    <p:extLst>
      <p:ext uri="{BB962C8B-B14F-4D97-AF65-F5344CB8AC3E}">
        <p14:creationId xmlns:p14="http://schemas.microsoft.com/office/powerpoint/2010/main" val="1722103475"/>
      </p:ext>
    </p:extLst>
  </p:cSld>
  <p:clrMapOvr>
    <a:masterClrMapping/>
  </p:clrMapOvr>
  <p:transition>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8"/>
          <p:cNvSpPr>
            <a:spLocks noGrp="1" noChangeArrowheads="1"/>
          </p:cNvSpPr>
          <p:nvPr>
            <p:ph type="dt" sz="half" idx="10"/>
          </p:nvPr>
        </p:nvSpPr>
        <p:spPr>
          <a:ln/>
        </p:spPr>
        <p:txBody>
          <a:bodyPr/>
          <a:lstStyle>
            <a:lvl1pPr>
              <a:defRPr/>
            </a:lvl1pPr>
          </a:lstStyle>
          <a:p>
            <a:pPr>
              <a:defRPr/>
            </a:pPr>
            <a:endParaRPr lang="it-IT"/>
          </a:p>
        </p:txBody>
      </p:sp>
      <p:sp>
        <p:nvSpPr>
          <p:cNvPr id="5" name="Rectangle 9"/>
          <p:cNvSpPr>
            <a:spLocks noGrp="1" noChangeArrowheads="1"/>
          </p:cNvSpPr>
          <p:nvPr>
            <p:ph type="ftr" sz="quarter" idx="11"/>
          </p:nvPr>
        </p:nvSpPr>
        <p:spPr>
          <a:ln/>
        </p:spPr>
        <p:txBody>
          <a:bodyPr/>
          <a:lstStyle>
            <a:lvl1pPr>
              <a:defRPr/>
            </a:lvl1pPr>
          </a:lstStyle>
          <a:p>
            <a:pPr>
              <a:defRPr/>
            </a:pPr>
            <a:endParaRPr lang="it-IT"/>
          </a:p>
        </p:txBody>
      </p:sp>
      <p:sp>
        <p:nvSpPr>
          <p:cNvPr id="6" name="Rectangle 10"/>
          <p:cNvSpPr>
            <a:spLocks noGrp="1" noChangeArrowheads="1"/>
          </p:cNvSpPr>
          <p:nvPr>
            <p:ph type="sldNum" sz="quarter" idx="12"/>
          </p:nvPr>
        </p:nvSpPr>
        <p:spPr>
          <a:ln/>
        </p:spPr>
        <p:txBody>
          <a:bodyPr/>
          <a:lstStyle>
            <a:lvl1pPr>
              <a:defRPr/>
            </a:lvl1pPr>
          </a:lstStyle>
          <a:p>
            <a:pPr>
              <a:defRPr/>
            </a:pPr>
            <a:fld id="{0A7D6E69-266E-4287-80A8-E11F18C83E6B}" type="slidenum">
              <a:rPr lang="it-IT"/>
              <a:pPr>
                <a:defRPr/>
              </a:pPr>
              <a:t>‹#›</a:t>
            </a:fld>
            <a:endParaRPr lang="it-IT"/>
          </a:p>
        </p:txBody>
      </p:sp>
    </p:spTree>
    <p:extLst>
      <p:ext uri="{BB962C8B-B14F-4D97-AF65-F5344CB8AC3E}">
        <p14:creationId xmlns:p14="http://schemas.microsoft.com/office/powerpoint/2010/main" val="3721456052"/>
      </p:ext>
    </p:extLst>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450013" y="228600"/>
            <a:ext cx="2084387" cy="57912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195263" y="228600"/>
            <a:ext cx="6102350" cy="57912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8"/>
          <p:cNvSpPr>
            <a:spLocks noGrp="1" noChangeArrowheads="1"/>
          </p:cNvSpPr>
          <p:nvPr>
            <p:ph type="dt" sz="half" idx="10"/>
          </p:nvPr>
        </p:nvSpPr>
        <p:spPr>
          <a:ln/>
        </p:spPr>
        <p:txBody>
          <a:bodyPr/>
          <a:lstStyle>
            <a:lvl1pPr>
              <a:defRPr/>
            </a:lvl1pPr>
          </a:lstStyle>
          <a:p>
            <a:pPr>
              <a:defRPr/>
            </a:pPr>
            <a:endParaRPr lang="it-IT"/>
          </a:p>
        </p:txBody>
      </p:sp>
      <p:sp>
        <p:nvSpPr>
          <p:cNvPr id="5" name="Rectangle 9"/>
          <p:cNvSpPr>
            <a:spLocks noGrp="1" noChangeArrowheads="1"/>
          </p:cNvSpPr>
          <p:nvPr>
            <p:ph type="ftr" sz="quarter" idx="11"/>
          </p:nvPr>
        </p:nvSpPr>
        <p:spPr>
          <a:ln/>
        </p:spPr>
        <p:txBody>
          <a:bodyPr/>
          <a:lstStyle>
            <a:lvl1pPr>
              <a:defRPr/>
            </a:lvl1pPr>
          </a:lstStyle>
          <a:p>
            <a:pPr>
              <a:defRPr/>
            </a:pPr>
            <a:endParaRPr lang="it-IT"/>
          </a:p>
        </p:txBody>
      </p:sp>
      <p:sp>
        <p:nvSpPr>
          <p:cNvPr id="6" name="Rectangle 10"/>
          <p:cNvSpPr>
            <a:spLocks noGrp="1" noChangeArrowheads="1"/>
          </p:cNvSpPr>
          <p:nvPr>
            <p:ph type="sldNum" sz="quarter" idx="12"/>
          </p:nvPr>
        </p:nvSpPr>
        <p:spPr>
          <a:ln/>
        </p:spPr>
        <p:txBody>
          <a:bodyPr/>
          <a:lstStyle>
            <a:lvl1pPr>
              <a:defRPr/>
            </a:lvl1pPr>
          </a:lstStyle>
          <a:p>
            <a:pPr>
              <a:defRPr/>
            </a:pPr>
            <a:fld id="{AF8AD175-0B85-493B-A2DB-686CF0184FB3}" type="slidenum">
              <a:rPr lang="it-IT"/>
              <a:pPr>
                <a:defRPr/>
              </a:pPr>
              <a:t>‹#›</a:t>
            </a:fld>
            <a:endParaRPr lang="it-IT"/>
          </a:p>
        </p:txBody>
      </p:sp>
    </p:spTree>
    <p:extLst>
      <p:ext uri="{BB962C8B-B14F-4D97-AF65-F5344CB8AC3E}">
        <p14:creationId xmlns:p14="http://schemas.microsoft.com/office/powerpoint/2010/main" val="2766689930"/>
      </p:ext>
    </p:extLst>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8"/>
          <p:cNvSpPr>
            <a:spLocks noGrp="1" noChangeArrowheads="1"/>
          </p:cNvSpPr>
          <p:nvPr>
            <p:ph type="dt" sz="half" idx="10"/>
          </p:nvPr>
        </p:nvSpPr>
        <p:spPr>
          <a:ln/>
        </p:spPr>
        <p:txBody>
          <a:bodyPr/>
          <a:lstStyle>
            <a:lvl1pPr>
              <a:defRPr/>
            </a:lvl1pPr>
          </a:lstStyle>
          <a:p>
            <a:pPr>
              <a:defRPr/>
            </a:pPr>
            <a:endParaRPr lang="it-IT"/>
          </a:p>
        </p:txBody>
      </p:sp>
      <p:sp>
        <p:nvSpPr>
          <p:cNvPr id="5" name="Rectangle 9"/>
          <p:cNvSpPr>
            <a:spLocks noGrp="1" noChangeArrowheads="1"/>
          </p:cNvSpPr>
          <p:nvPr>
            <p:ph type="ftr" sz="quarter" idx="11"/>
          </p:nvPr>
        </p:nvSpPr>
        <p:spPr>
          <a:ln/>
        </p:spPr>
        <p:txBody>
          <a:bodyPr/>
          <a:lstStyle>
            <a:lvl1pPr>
              <a:defRPr/>
            </a:lvl1pPr>
          </a:lstStyle>
          <a:p>
            <a:pPr>
              <a:defRPr/>
            </a:pPr>
            <a:endParaRPr lang="it-IT"/>
          </a:p>
        </p:txBody>
      </p:sp>
      <p:sp>
        <p:nvSpPr>
          <p:cNvPr id="6" name="Rectangle 10"/>
          <p:cNvSpPr>
            <a:spLocks noGrp="1" noChangeArrowheads="1"/>
          </p:cNvSpPr>
          <p:nvPr>
            <p:ph type="sldNum" sz="quarter" idx="12"/>
          </p:nvPr>
        </p:nvSpPr>
        <p:spPr>
          <a:ln/>
        </p:spPr>
        <p:txBody>
          <a:bodyPr/>
          <a:lstStyle>
            <a:lvl1pPr>
              <a:defRPr/>
            </a:lvl1pPr>
          </a:lstStyle>
          <a:p>
            <a:pPr>
              <a:defRPr/>
            </a:pPr>
            <a:fld id="{2811E0BB-EB4D-41B3-AAA7-BD9DB20978A6}" type="slidenum">
              <a:rPr lang="it-IT"/>
              <a:pPr>
                <a:defRPr/>
              </a:pPr>
              <a:t>‹#›</a:t>
            </a:fld>
            <a:endParaRPr lang="it-IT"/>
          </a:p>
        </p:txBody>
      </p:sp>
    </p:spTree>
    <p:extLst>
      <p:ext uri="{BB962C8B-B14F-4D97-AF65-F5344CB8AC3E}">
        <p14:creationId xmlns:p14="http://schemas.microsoft.com/office/powerpoint/2010/main" val="1142591902"/>
      </p:ext>
    </p:extLst>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8"/>
          <p:cNvSpPr>
            <a:spLocks noGrp="1" noChangeArrowheads="1"/>
          </p:cNvSpPr>
          <p:nvPr>
            <p:ph type="dt" sz="half" idx="10"/>
          </p:nvPr>
        </p:nvSpPr>
        <p:spPr>
          <a:ln/>
        </p:spPr>
        <p:txBody>
          <a:bodyPr/>
          <a:lstStyle>
            <a:lvl1pPr>
              <a:defRPr/>
            </a:lvl1pPr>
          </a:lstStyle>
          <a:p>
            <a:pPr>
              <a:defRPr/>
            </a:pPr>
            <a:endParaRPr lang="it-IT"/>
          </a:p>
        </p:txBody>
      </p:sp>
      <p:sp>
        <p:nvSpPr>
          <p:cNvPr id="5" name="Rectangle 9"/>
          <p:cNvSpPr>
            <a:spLocks noGrp="1" noChangeArrowheads="1"/>
          </p:cNvSpPr>
          <p:nvPr>
            <p:ph type="ftr" sz="quarter" idx="11"/>
          </p:nvPr>
        </p:nvSpPr>
        <p:spPr>
          <a:ln/>
        </p:spPr>
        <p:txBody>
          <a:bodyPr/>
          <a:lstStyle>
            <a:lvl1pPr>
              <a:defRPr/>
            </a:lvl1pPr>
          </a:lstStyle>
          <a:p>
            <a:pPr>
              <a:defRPr/>
            </a:pPr>
            <a:endParaRPr lang="it-IT"/>
          </a:p>
        </p:txBody>
      </p:sp>
      <p:sp>
        <p:nvSpPr>
          <p:cNvPr id="6" name="Rectangle 10"/>
          <p:cNvSpPr>
            <a:spLocks noGrp="1" noChangeArrowheads="1"/>
          </p:cNvSpPr>
          <p:nvPr>
            <p:ph type="sldNum" sz="quarter" idx="12"/>
          </p:nvPr>
        </p:nvSpPr>
        <p:spPr>
          <a:ln/>
        </p:spPr>
        <p:txBody>
          <a:bodyPr/>
          <a:lstStyle>
            <a:lvl1pPr>
              <a:defRPr/>
            </a:lvl1pPr>
          </a:lstStyle>
          <a:p>
            <a:pPr>
              <a:defRPr/>
            </a:pPr>
            <a:fld id="{47610C1C-3583-4592-9E6A-135792A5FC33}" type="slidenum">
              <a:rPr lang="it-IT"/>
              <a:pPr>
                <a:defRPr/>
              </a:pPr>
              <a:t>‹#›</a:t>
            </a:fld>
            <a:endParaRPr lang="it-IT"/>
          </a:p>
        </p:txBody>
      </p:sp>
    </p:spTree>
    <p:extLst>
      <p:ext uri="{BB962C8B-B14F-4D97-AF65-F5344CB8AC3E}">
        <p14:creationId xmlns:p14="http://schemas.microsoft.com/office/powerpoint/2010/main" val="4045314768"/>
      </p:ext>
    </p:extLst>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8"/>
          <p:cNvSpPr>
            <a:spLocks noGrp="1" noChangeArrowheads="1"/>
          </p:cNvSpPr>
          <p:nvPr>
            <p:ph type="dt" sz="half" idx="10"/>
          </p:nvPr>
        </p:nvSpPr>
        <p:spPr>
          <a:ln/>
        </p:spPr>
        <p:txBody>
          <a:bodyPr/>
          <a:lstStyle>
            <a:lvl1pPr>
              <a:defRPr/>
            </a:lvl1pPr>
          </a:lstStyle>
          <a:p>
            <a:pPr>
              <a:defRPr/>
            </a:pPr>
            <a:endParaRPr lang="it-IT"/>
          </a:p>
        </p:txBody>
      </p:sp>
      <p:sp>
        <p:nvSpPr>
          <p:cNvPr id="6" name="Rectangle 9"/>
          <p:cNvSpPr>
            <a:spLocks noGrp="1" noChangeArrowheads="1"/>
          </p:cNvSpPr>
          <p:nvPr>
            <p:ph type="ftr" sz="quarter" idx="11"/>
          </p:nvPr>
        </p:nvSpPr>
        <p:spPr>
          <a:ln/>
        </p:spPr>
        <p:txBody>
          <a:bodyPr/>
          <a:lstStyle>
            <a:lvl1pPr>
              <a:defRPr/>
            </a:lvl1pPr>
          </a:lstStyle>
          <a:p>
            <a:pPr>
              <a:defRPr/>
            </a:pPr>
            <a:endParaRPr lang="it-IT"/>
          </a:p>
        </p:txBody>
      </p:sp>
      <p:sp>
        <p:nvSpPr>
          <p:cNvPr id="7" name="Rectangle 10"/>
          <p:cNvSpPr>
            <a:spLocks noGrp="1" noChangeArrowheads="1"/>
          </p:cNvSpPr>
          <p:nvPr>
            <p:ph type="sldNum" sz="quarter" idx="12"/>
          </p:nvPr>
        </p:nvSpPr>
        <p:spPr>
          <a:ln/>
        </p:spPr>
        <p:txBody>
          <a:bodyPr/>
          <a:lstStyle>
            <a:lvl1pPr>
              <a:defRPr/>
            </a:lvl1pPr>
          </a:lstStyle>
          <a:p>
            <a:pPr>
              <a:defRPr/>
            </a:pPr>
            <a:fld id="{19940691-0CCA-4144-BCA9-B8B996B4A1DD}" type="slidenum">
              <a:rPr lang="it-IT"/>
              <a:pPr>
                <a:defRPr/>
              </a:pPr>
              <a:t>‹#›</a:t>
            </a:fld>
            <a:endParaRPr lang="it-IT"/>
          </a:p>
        </p:txBody>
      </p:sp>
    </p:spTree>
    <p:extLst>
      <p:ext uri="{BB962C8B-B14F-4D97-AF65-F5344CB8AC3E}">
        <p14:creationId xmlns:p14="http://schemas.microsoft.com/office/powerpoint/2010/main" val="2325936447"/>
      </p:ext>
    </p:extLst>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8"/>
          <p:cNvSpPr>
            <a:spLocks noGrp="1" noChangeArrowheads="1"/>
          </p:cNvSpPr>
          <p:nvPr>
            <p:ph type="dt" sz="half" idx="10"/>
          </p:nvPr>
        </p:nvSpPr>
        <p:spPr>
          <a:ln/>
        </p:spPr>
        <p:txBody>
          <a:bodyPr/>
          <a:lstStyle>
            <a:lvl1pPr>
              <a:defRPr/>
            </a:lvl1pPr>
          </a:lstStyle>
          <a:p>
            <a:pPr>
              <a:defRPr/>
            </a:pPr>
            <a:endParaRPr lang="it-IT"/>
          </a:p>
        </p:txBody>
      </p:sp>
      <p:sp>
        <p:nvSpPr>
          <p:cNvPr id="8" name="Rectangle 9"/>
          <p:cNvSpPr>
            <a:spLocks noGrp="1" noChangeArrowheads="1"/>
          </p:cNvSpPr>
          <p:nvPr>
            <p:ph type="ftr" sz="quarter" idx="11"/>
          </p:nvPr>
        </p:nvSpPr>
        <p:spPr>
          <a:ln/>
        </p:spPr>
        <p:txBody>
          <a:bodyPr/>
          <a:lstStyle>
            <a:lvl1pPr>
              <a:defRPr/>
            </a:lvl1pPr>
          </a:lstStyle>
          <a:p>
            <a:pPr>
              <a:defRPr/>
            </a:pPr>
            <a:endParaRPr lang="it-IT"/>
          </a:p>
        </p:txBody>
      </p:sp>
      <p:sp>
        <p:nvSpPr>
          <p:cNvPr id="9" name="Rectangle 10"/>
          <p:cNvSpPr>
            <a:spLocks noGrp="1" noChangeArrowheads="1"/>
          </p:cNvSpPr>
          <p:nvPr>
            <p:ph type="sldNum" sz="quarter" idx="12"/>
          </p:nvPr>
        </p:nvSpPr>
        <p:spPr>
          <a:ln/>
        </p:spPr>
        <p:txBody>
          <a:bodyPr/>
          <a:lstStyle>
            <a:lvl1pPr>
              <a:defRPr/>
            </a:lvl1pPr>
          </a:lstStyle>
          <a:p>
            <a:pPr>
              <a:defRPr/>
            </a:pPr>
            <a:fld id="{2F1F64CB-4FF8-480B-945E-6FD549B7677C}" type="slidenum">
              <a:rPr lang="it-IT"/>
              <a:pPr>
                <a:defRPr/>
              </a:pPr>
              <a:t>‹#›</a:t>
            </a:fld>
            <a:endParaRPr lang="it-IT"/>
          </a:p>
        </p:txBody>
      </p:sp>
    </p:spTree>
    <p:extLst>
      <p:ext uri="{BB962C8B-B14F-4D97-AF65-F5344CB8AC3E}">
        <p14:creationId xmlns:p14="http://schemas.microsoft.com/office/powerpoint/2010/main" val="849577420"/>
      </p:ext>
    </p:extLst>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8"/>
          <p:cNvSpPr>
            <a:spLocks noGrp="1" noChangeArrowheads="1"/>
          </p:cNvSpPr>
          <p:nvPr>
            <p:ph type="dt" sz="half" idx="10"/>
          </p:nvPr>
        </p:nvSpPr>
        <p:spPr>
          <a:ln/>
        </p:spPr>
        <p:txBody>
          <a:bodyPr/>
          <a:lstStyle>
            <a:lvl1pPr>
              <a:defRPr/>
            </a:lvl1pPr>
          </a:lstStyle>
          <a:p>
            <a:pPr>
              <a:defRPr/>
            </a:pPr>
            <a:endParaRPr lang="it-IT"/>
          </a:p>
        </p:txBody>
      </p:sp>
      <p:sp>
        <p:nvSpPr>
          <p:cNvPr id="4" name="Rectangle 9"/>
          <p:cNvSpPr>
            <a:spLocks noGrp="1" noChangeArrowheads="1"/>
          </p:cNvSpPr>
          <p:nvPr>
            <p:ph type="ftr" sz="quarter" idx="11"/>
          </p:nvPr>
        </p:nvSpPr>
        <p:spPr>
          <a:ln/>
        </p:spPr>
        <p:txBody>
          <a:bodyPr/>
          <a:lstStyle>
            <a:lvl1pPr>
              <a:defRPr/>
            </a:lvl1pPr>
          </a:lstStyle>
          <a:p>
            <a:pPr>
              <a:defRPr/>
            </a:pPr>
            <a:endParaRPr lang="it-IT"/>
          </a:p>
        </p:txBody>
      </p:sp>
      <p:sp>
        <p:nvSpPr>
          <p:cNvPr id="5" name="Rectangle 10"/>
          <p:cNvSpPr>
            <a:spLocks noGrp="1" noChangeArrowheads="1"/>
          </p:cNvSpPr>
          <p:nvPr>
            <p:ph type="sldNum" sz="quarter" idx="12"/>
          </p:nvPr>
        </p:nvSpPr>
        <p:spPr>
          <a:ln/>
        </p:spPr>
        <p:txBody>
          <a:bodyPr/>
          <a:lstStyle>
            <a:lvl1pPr>
              <a:defRPr/>
            </a:lvl1pPr>
          </a:lstStyle>
          <a:p>
            <a:pPr>
              <a:defRPr/>
            </a:pPr>
            <a:fld id="{C214FD57-72AD-4518-A5F9-375882615BFF}" type="slidenum">
              <a:rPr lang="it-IT"/>
              <a:pPr>
                <a:defRPr/>
              </a:pPr>
              <a:t>‹#›</a:t>
            </a:fld>
            <a:endParaRPr lang="it-IT"/>
          </a:p>
        </p:txBody>
      </p:sp>
    </p:spTree>
    <p:extLst>
      <p:ext uri="{BB962C8B-B14F-4D97-AF65-F5344CB8AC3E}">
        <p14:creationId xmlns:p14="http://schemas.microsoft.com/office/powerpoint/2010/main" val="1053074566"/>
      </p:ext>
    </p:extLst>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it-IT"/>
          </a:p>
        </p:txBody>
      </p:sp>
      <p:sp>
        <p:nvSpPr>
          <p:cNvPr id="3" name="Rectangle 9"/>
          <p:cNvSpPr>
            <a:spLocks noGrp="1" noChangeArrowheads="1"/>
          </p:cNvSpPr>
          <p:nvPr>
            <p:ph type="ftr" sz="quarter" idx="11"/>
          </p:nvPr>
        </p:nvSpPr>
        <p:spPr>
          <a:ln/>
        </p:spPr>
        <p:txBody>
          <a:bodyPr/>
          <a:lstStyle>
            <a:lvl1pPr>
              <a:defRPr/>
            </a:lvl1pPr>
          </a:lstStyle>
          <a:p>
            <a:pPr>
              <a:defRPr/>
            </a:pPr>
            <a:endParaRPr lang="it-IT"/>
          </a:p>
        </p:txBody>
      </p:sp>
      <p:sp>
        <p:nvSpPr>
          <p:cNvPr id="4" name="Rectangle 10"/>
          <p:cNvSpPr>
            <a:spLocks noGrp="1" noChangeArrowheads="1"/>
          </p:cNvSpPr>
          <p:nvPr>
            <p:ph type="sldNum" sz="quarter" idx="12"/>
          </p:nvPr>
        </p:nvSpPr>
        <p:spPr>
          <a:ln/>
        </p:spPr>
        <p:txBody>
          <a:bodyPr/>
          <a:lstStyle>
            <a:lvl1pPr>
              <a:defRPr/>
            </a:lvl1pPr>
          </a:lstStyle>
          <a:p>
            <a:pPr>
              <a:defRPr/>
            </a:pPr>
            <a:fld id="{EF7ED0EE-CE55-4FE7-8782-971F5796CA75}" type="slidenum">
              <a:rPr lang="it-IT"/>
              <a:pPr>
                <a:defRPr/>
              </a:pPr>
              <a:t>‹#›</a:t>
            </a:fld>
            <a:endParaRPr lang="it-IT"/>
          </a:p>
        </p:txBody>
      </p:sp>
    </p:spTree>
    <p:extLst>
      <p:ext uri="{BB962C8B-B14F-4D97-AF65-F5344CB8AC3E}">
        <p14:creationId xmlns:p14="http://schemas.microsoft.com/office/powerpoint/2010/main" val="2049294149"/>
      </p:ext>
    </p:extLst>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8"/>
          <p:cNvSpPr>
            <a:spLocks noGrp="1" noChangeArrowheads="1"/>
          </p:cNvSpPr>
          <p:nvPr>
            <p:ph type="dt" sz="half" idx="10"/>
          </p:nvPr>
        </p:nvSpPr>
        <p:spPr>
          <a:ln/>
        </p:spPr>
        <p:txBody>
          <a:bodyPr/>
          <a:lstStyle>
            <a:lvl1pPr>
              <a:defRPr/>
            </a:lvl1pPr>
          </a:lstStyle>
          <a:p>
            <a:pPr>
              <a:defRPr/>
            </a:pPr>
            <a:endParaRPr lang="it-IT"/>
          </a:p>
        </p:txBody>
      </p:sp>
      <p:sp>
        <p:nvSpPr>
          <p:cNvPr id="6" name="Rectangle 9"/>
          <p:cNvSpPr>
            <a:spLocks noGrp="1" noChangeArrowheads="1"/>
          </p:cNvSpPr>
          <p:nvPr>
            <p:ph type="ftr" sz="quarter" idx="11"/>
          </p:nvPr>
        </p:nvSpPr>
        <p:spPr>
          <a:ln/>
        </p:spPr>
        <p:txBody>
          <a:bodyPr/>
          <a:lstStyle>
            <a:lvl1pPr>
              <a:defRPr/>
            </a:lvl1pPr>
          </a:lstStyle>
          <a:p>
            <a:pPr>
              <a:defRPr/>
            </a:pPr>
            <a:endParaRPr lang="it-IT"/>
          </a:p>
        </p:txBody>
      </p:sp>
      <p:sp>
        <p:nvSpPr>
          <p:cNvPr id="7" name="Rectangle 10"/>
          <p:cNvSpPr>
            <a:spLocks noGrp="1" noChangeArrowheads="1"/>
          </p:cNvSpPr>
          <p:nvPr>
            <p:ph type="sldNum" sz="quarter" idx="12"/>
          </p:nvPr>
        </p:nvSpPr>
        <p:spPr>
          <a:ln/>
        </p:spPr>
        <p:txBody>
          <a:bodyPr/>
          <a:lstStyle>
            <a:lvl1pPr>
              <a:defRPr/>
            </a:lvl1pPr>
          </a:lstStyle>
          <a:p>
            <a:pPr>
              <a:defRPr/>
            </a:pPr>
            <a:fld id="{0D452B43-41B8-4E6E-B905-AED10B881541}" type="slidenum">
              <a:rPr lang="it-IT"/>
              <a:pPr>
                <a:defRPr/>
              </a:pPr>
              <a:t>‹#›</a:t>
            </a:fld>
            <a:endParaRPr lang="it-IT"/>
          </a:p>
        </p:txBody>
      </p:sp>
    </p:spTree>
    <p:extLst>
      <p:ext uri="{BB962C8B-B14F-4D97-AF65-F5344CB8AC3E}">
        <p14:creationId xmlns:p14="http://schemas.microsoft.com/office/powerpoint/2010/main" val="1871301619"/>
      </p:ext>
    </p:extLst>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8"/>
          <p:cNvSpPr>
            <a:spLocks noGrp="1" noChangeArrowheads="1"/>
          </p:cNvSpPr>
          <p:nvPr>
            <p:ph type="dt" sz="half" idx="10"/>
          </p:nvPr>
        </p:nvSpPr>
        <p:spPr>
          <a:ln/>
        </p:spPr>
        <p:txBody>
          <a:bodyPr/>
          <a:lstStyle>
            <a:lvl1pPr>
              <a:defRPr/>
            </a:lvl1pPr>
          </a:lstStyle>
          <a:p>
            <a:pPr>
              <a:defRPr/>
            </a:pPr>
            <a:endParaRPr lang="it-IT"/>
          </a:p>
        </p:txBody>
      </p:sp>
      <p:sp>
        <p:nvSpPr>
          <p:cNvPr id="6" name="Rectangle 9"/>
          <p:cNvSpPr>
            <a:spLocks noGrp="1" noChangeArrowheads="1"/>
          </p:cNvSpPr>
          <p:nvPr>
            <p:ph type="ftr" sz="quarter" idx="11"/>
          </p:nvPr>
        </p:nvSpPr>
        <p:spPr>
          <a:ln/>
        </p:spPr>
        <p:txBody>
          <a:bodyPr/>
          <a:lstStyle>
            <a:lvl1pPr>
              <a:defRPr/>
            </a:lvl1pPr>
          </a:lstStyle>
          <a:p>
            <a:pPr>
              <a:defRPr/>
            </a:pPr>
            <a:endParaRPr lang="it-IT"/>
          </a:p>
        </p:txBody>
      </p:sp>
      <p:sp>
        <p:nvSpPr>
          <p:cNvPr id="7" name="Rectangle 10"/>
          <p:cNvSpPr>
            <a:spLocks noGrp="1" noChangeArrowheads="1"/>
          </p:cNvSpPr>
          <p:nvPr>
            <p:ph type="sldNum" sz="quarter" idx="12"/>
          </p:nvPr>
        </p:nvSpPr>
        <p:spPr>
          <a:ln/>
        </p:spPr>
        <p:txBody>
          <a:bodyPr/>
          <a:lstStyle>
            <a:lvl1pPr>
              <a:defRPr/>
            </a:lvl1pPr>
          </a:lstStyle>
          <a:p>
            <a:pPr>
              <a:defRPr/>
            </a:pPr>
            <a:fld id="{19FF422A-2A7D-4DC1-A9DF-5B09BB301209}" type="slidenum">
              <a:rPr lang="it-IT"/>
              <a:pPr>
                <a:defRPr/>
              </a:pPr>
              <a:t>‹#›</a:t>
            </a:fld>
            <a:endParaRPr lang="it-IT"/>
          </a:p>
        </p:txBody>
      </p:sp>
    </p:spTree>
    <p:extLst>
      <p:ext uri="{BB962C8B-B14F-4D97-AF65-F5344CB8AC3E}">
        <p14:creationId xmlns:p14="http://schemas.microsoft.com/office/powerpoint/2010/main" val="2100093000"/>
      </p:ext>
    </p:extLst>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it-IT" altLang="it-IT" sz="2400" smtClean="0">
                <a:latin typeface="Times New Roman" pitchFamily="18" charset="0"/>
              </a:endParaRPr>
            </a:p>
          </p:txBody>
        </p:sp>
        <p:sp>
          <p:nvSpPr>
            <p:cNvPr id="1033" name="AutoShape 4"/>
            <p:cNvSpPr>
              <a:spLocks noChangeArrowheads="1"/>
            </p:cNvSpPr>
            <p:nvPr/>
          </p:nvSpPr>
          <p:spPr bwMode="blackWhite">
            <a:xfrm>
              <a:off x="0" y="96"/>
              <a:ext cx="5376" cy="768"/>
            </a:xfrm>
            <a:custGeom>
              <a:avLst/>
              <a:gdLst>
                <a:gd name="T0" fmla="*/ 0 w 7000"/>
                <a:gd name="T1" fmla="*/ 0 h 1000"/>
                <a:gd name="T2" fmla="*/ 2261 w 7000"/>
                <a:gd name="T3" fmla="*/ 0 h 1000"/>
                <a:gd name="T4" fmla="*/ 2435 w 7000"/>
                <a:gd name="T5" fmla="*/ 174 h 1000"/>
                <a:gd name="T6" fmla="*/ 2262 w 7000"/>
                <a:gd name="T7" fmla="*/ 348 h 1000"/>
                <a:gd name="T8" fmla="*/ 0 w 7000"/>
                <a:gd name="T9" fmla="*/ 348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034" name="Line 5"/>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it-IT"/>
            </a:p>
          </p:txBody>
        </p:sp>
      </p:grpSp>
      <p:sp>
        <p:nvSpPr>
          <p:cNvPr id="106502" name="Rectangle 6"/>
          <p:cNvSpPr>
            <a:spLocks noGrp="1" noChangeArrowheads="1"/>
          </p:cNvSpPr>
          <p:nvPr>
            <p:ph type="title"/>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06503" name="Rectangle 7"/>
          <p:cNvSpPr>
            <a:spLocks noGrp="1" noChangeArrowheads="1"/>
          </p:cNvSpPr>
          <p:nvPr>
            <p:ph type="body" idx="1"/>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6504"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it-IT"/>
          </a:p>
        </p:txBody>
      </p:sp>
      <p:sp>
        <p:nvSpPr>
          <p:cNvPr id="106505"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pPr>
              <a:defRPr/>
            </a:pPr>
            <a:endParaRPr lang="it-IT"/>
          </a:p>
        </p:txBody>
      </p:sp>
      <p:sp>
        <p:nvSpPr>
          <p:cNvPr id="106506"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D32DD7D6-0919-4D00-A3B5-ECD615E3F720}" type="slidenum">
              <a:rPr lang="it-IT"/>
              <a:pPr>
                <a:defRPr/>
              </a:pPr>
              <a:t>‹#›</a:t>
            </a:fld>
            <a:endParaRPr lang="it-IT"/>
          </a:p>
        </p:txBody>
      </p:sp>
    </p:spTree>
  </p:cSld>
  <p:clrMap bg1="lt1" tx1="dk1" bg2="lt2" tx2="dk2" accent1="accent1" accent2="accent2" accent3="accent3" accent4="accent4" accent5="accent5" accent6="accent6" hlink="hlink" folHlink="folHlink"/>
  <p:sldLayoutIdLst>
    <p:sldLayoutId id="2147483800"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fade">
                                      <p:cBhvr>
                                        <p:cTn id="7" dur="800" decel="100000"/>
                                        <p:tgtEl>
                                          <p:spTgt spid="106502"/>
                                        </p:tgtEl>
                                      </p:cBhvr>
                                    </p:animEffect>
                                    <p:anim calcmode="lin" valueType="num">
                                      <p:cBhvr>
                                        <p:cTn id="8" dur="800" decel="100000" fill="hold"/>
                                        <p:tgtEl>
                                          <p:spTgt spid="106502"/>
                                        </p:tgtEl>
                                        <p:attrNameLst>
                                          <p:attrName>style.rotation</p:attrName>
                                        </p:attrNameLst>
                                      </p:cBhvr>
                                      <p:tavLst>
                                        <p:tav tm="0">
                                          <p:val>
                                            <p:fltVal val="-90"/>
                                          </p:val>
                                        </p:tav>
                                        <p:tav tm="100000">
                                          <p:val>
                                            <p:fltVal val="0"/>
                                          </p:val>
                                        </p:tav>
                                      </p:tavLst>
                                    </p:anim>
                                    <p:anim calcmode="lin" valueType="num">
                                      <p:cBhvr>
                                        <p:cTn id="9" dur="800" decel="100000" fill="hold"/>
                                        <p:tgtEl>
                                          <p:spTgt spid="106502"/>
                                        </p:tgtEl>
                                        <p:attrNameLst>
                                          <p:attrName>ppt_x</p:attrName>
                                        </p:attrNameLst>
                                      </p:cBhvr>
                                      <p:tavLst>
                                        <p:tav tm="0">
                                          <p:val>
                                            <p:strVal val="#ppt_x+0.4"/>
                                          </p:val>
                                        </p:tav>
                                        <p:tav tm="100000">
                                          <p:val>
                                            <p:strVal val="#ppt_x-0.05"/>
                                          </p:val>
                                        </p:tav>
                                      </p:tavLst>
                                    </p:anim>
                                    <p:anim calcmode="lin" valueType="num">
                                      <p:cBhvr>
                                        <p:cTn id="10" dur="800" decel="100000" fill="hold"/>
                                        <p:tgtEl>
                                          <p:spTgt spid="10650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650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6502"/>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06503">
                                            <p:txEl>
                                              <p:pRg st="0" end="0"/>
                                            </p:txEl>
                                          </p:spTgt>
                                        </p:tgtEl>
                                        <p:attrNameLst>
                                          <p:attrName>style.visibility</p:attrName>
                                        </p:attrNameLst>
                                      </p:cBhvr>
                                      <p:to>
                                        <p:strVal val="visible"/>
                                      </p:to>
                                    </p:set>
                                    <p:animEffect transition="in" filter="fade">
                                      <p:cBhvr>
                                        <p:cTn id="17" dur="1000"/>
                                        <p:tgtEl>
                                          <p:spTgt spid="106503">
                                            <p:txEl>
                                              <p:pRg st="0" end="0"/>
                                            </p:txEl>
                                          </p:spTgt>
                                        </p:tgtEl>
                                      </p:cBhvr>
                                    </p:animEffect>
                                    <p:anim calcmode="lin" valueType="num">
                                      <p:cBhvr>
                                        <p:cTn id="18" dur="1000" fill="hold"/>
                                        <p:tgtEl>
                                          <p:spTgt spid="10650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06503">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06503">
                                            <p:txEl>
                                              <p:pRg st="1" end="1"/>
                                            </p:txEl>
                                          </p:spTgt>
                                        </p:tgtEl>
                                        <p:attrNameLst>
                                          <p:attrName>style.visibility</p:attrName>
                                        </p:attrNameLst>
                                      </p:cBhvr>
                                      <p:to>
                                        <p:strVal val="visible"/>
                                      </p:to>
                                    </p:set>
                                    <p:animEffect transition="in" filter="fade">
                                      <p:cBhvr>
                                        <p:cTn id="22" dur="1000"/>
                                        <p:tgtEl>
                                          <p:spTgt spid="106503">
                                            <p:txEl>
                                              <p:pRg st="1" end="1"/>
                                            </p:txEl>
                                          </p:spTgt>
                                        </p:tgtEl>
                                      </p:cBhvr>
                                    </p:animEffect>
                                    <p:anim calcmode="lin" valueType="num">
                                      <p:cBhvr>
                                        <p:cTn id="23" dur="1000" fill="hold"/>
                                        <p:tgtEl>
                                          <p:spTgt spid="10650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06503">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6503">
                                            <p:txEl>
                                              <p:pRg st="2" end="2"/>
                                            </p:txEl>
                                          </p:spTgt>
                                        </p:tgtEl>
                                        <p:attrNameLst>
                                          <p:attrName>style.visibility</p:attrName>
                                        </p:attrNameLst>
                                      </p:cBhvr>
                                      <p:to>
                                        <p:strVal val="visible"/>
                                      </p:to>
                                    </p:set>
                                    <p:animEffect transition="in" filter="fade">
                                      <p:cBhvr>
                                        <p:cTn id="27" dur="1000"/>
                                        <p:tgtEl>
                                          <p:spTgt spid="106503">
                                            <p:txEl>
                                              <p:pRg st="2" end="2"/>
                                            </p:txEl>
                                          </p:spTgt>
                                        </p:tgtEl>
                                      </p:cBhvr>
                                    </p:animEffect>
                                    <p:anim calcmode="lin" valueType="num">
                                      <p:cBhvr>
                                        <p:cTn id="28" dur="1000" fill="hold"/>
                                        <p:tgtEl>
                                          <p:spTgt spid="10650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06503">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06503">
                                            <p:txEl>
                                              <p:pRg st="3" end="3"/>
                                            </p:txEl>
                                          </p:spTgt>
                                        </p:tgtEl>
                                        <p:attrNameLst>
                                          <p:attrName>style.visibility</p:attrName>
                                        </p:attrNameLst>
                                      </p:cBhvr>
                                      <p:to>
                                        <p:strVal val="visible"/>
                                      </p:to>
                                    </p:set>
                                    <p:animEffect transition="in" filter="fade">
                                      <p:cBhvr>
                                        <p:cTn id="32" dur="1000"/>
                                        <p:tgtEl>
                                          <p:spTgt spid="106503">
                                            <p:txEl>
                                              <p:pRg st="3" end="3"/>
                                            </p:txEl>
                                          </p:spTgt>
                                        </p:tgtEl>
                                      </p:cBhvr>
                                    </p:animEffect>
                                    <p:anim calcmode="lin" valueType="num">
                                      <p:cBhvr>
                                        <p:cTn id="33" dur="1000" fill="hold"/>
                                        <p:tgtEl>
                                          <p:spTgt spid="10650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106503">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06503">
                                            <p:txEl>
                                              <p:pRg st="4" end="4"/>
                                            </p:txEl>
                                          </p:spTgt>
                                        </p:tgtEl>
                                        <p:attrNameLst>
                                          <p:attrName>style.visibility</p:attrName>
                                        </p:attrNameLst>
                                      </p:cBhvr>
                                      <p:to>
                                        <p:strVal val="visible"/>
                                      </p:to>
                                    </p:set>
                                    <p:animEffect transition="in" filter="fade">
                                      <p:cBhvr>
                                        <p:cTn id="37" dur="1000"/>
                                        <p:tgtEl>
                                          <p:spTgt spid="106503">
                                            <p:txEl>
                                              <p:pRg st="4" end="4"/>
                                            </p:txEl>
                                          </p:spTgt>
                                        </p:tgtEl>
                                      </p:cBhvr>
                                    </p:animEffect>
                                    <p:anim calcmode="lin" valueType="num">
                                      <p:cBhvr>
                                        <p:cTn id="38" dur="1000" fill="hold"/>
                                        <p:tgtEl>
                                          <p:spTgt spid="106503">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1065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p:bldP spid="106503" grpId="0" build="p">
        <p:tmplLst>
          <p:tmpl lvl="1">
            <p:tnLst>
              <p:par>
                <p:cTn presetID="47" presetClass="entr" presetSubtype="0" fill="hold" nodeType="clickEffect">
                  <p:stCondLst>
                    <p:cond delay="0"/>
                  </p:stCondLst>
                  <p:childTnLst>
                    <p:set>
                      <p:cBhvr>
                        <p:cTn dur="1" fill="hold">
                          <p:stCondLst>
                            <p:cond delay="0"/>
                          </p:stCondLst>
                        </p:cTn>
                        <p:tgtEl>
                          <p:spTgt spid="106503"/>
                        </p:tgtEl>
                        <p:attrNameLst>
                          <p:attrName>style.visibility</p:attrName>
                        </p:attrNameLst>
                      </p:cBhvr>
                      <p:to>
                        <p:strVal val="visible"/>
                      </p:to>
                    </p:set>
                    <p:animEffect transition="in" filter="fade">
                      <p:cBhvr>
                        <p:cTn dur="1000"/>
                        <p:tgtEl>
                          <p:spTgt spid="106503"/>
                        </p:tgtEl>
                      </p:cBhvr>
                    </p:animEffect>
                    <p:anim calcmode="lin" valueType="num">
                      <p:cBhvr>
                        <p:cTn dur="1000" fill="hold"/>
                        <p:tgtEl>
                          <p:spTgt spid="106503"/>
                        </p:tgtEl>
                        <p:attrNameLst>
                          <p:attrName>ppt_x</p:attrName>
                        </p:attrNameLst>
                      </p:cBhvr>
                      <p:tavLst>
                        <p:tav tm="0">
                          <p:val>
                            <p:strVal val="#ppt_x"/>
                          </p:val>
                        </p:tav>
                        <p:tav tm="100000">
                          <p:val>
                            <p:strVal val="#ppt_x"/>
                          </p:val>
                        </p:tav>
                      </p:tavLst>
                    </p:anim>
                    <p:anim calcmode="lin" valueType="num">
                      <p:cBhvr>
                        <p:cTn dur="1000" fill="hold"/>
                        <p:tgtEl>
                          <p:spTgt spid="106503"/>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childTnLst>
                    <p:set>
                      <p:cBhvr>
                        <p:cTn dur="1" fill="hold">
                          <p:stCondLst>
                            <p:cond delay="0"/>
                          </p:stCondLst>
                        </p:cTn>
                        <p:tgtEl>
                          <p:spTgt spid="106503"/>
                        </p:tgtEl>
                        <p:attrNameLst>
                          <p:attrName>style.visibility</p:attrName>
                        </p:attrNameLst>
                      </p:cBhvr>
                      <p:to>
                        <p:strVal val="visible"/>
                      </p:to>
                    </p:set>
                    <p:animEffect transition="in" filter="fade">
                      <p:cBhvr>
                        <p:cTn dur="1000"/>
                        <p:tgtEl>
                          <p:spTgt spid="106503"/>
                        </p:tgtEl>
                      </p:cBhvr>
                    </p:animEffect>
                    <p:anim calcmode="lin" valueType="num">
                      <p:cBhvr>
                        <p:cTn dur="1000" fill="hold"/>
                        <p:tgtEl>
                          <p:spTgt spid="106503"/>
                        </p:tgtEl>
                        <p:attrNameLst>
                          <p:attrName>ppt_x</p:attrName>
                        </p:attrNameLst>
                      </p:cBhvr>
                      <p:tavLst>
                        <p:tav tm="0">
                          <p:val>
                            <p:strVal val="#ppt_x"/>
                          </p:val>
                        </p:tav>
                        <p:tav tm="100000">
                          <p:val>
                            <p:strVal val="#ppt_x"/>
                          </p:val>
                        </p:tav>
                      </p:tavLst>
                    </p:anim>
                    <p:anim calcmode="lin" valueType="num">
                      <p:cBhvr>
                        <p:cTn dur="1000" fill="hold"/>
                        <p:tgtEl>
                          <p:spTgt spid="106503"/>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childTnLst>
                    <p:set>
                      <p:cBhvr>
                        <p:cTn dur="1" fill="hold">
                          <p:stCondLst>
                            <p:cond delay="0"/>
                          </p:stCondLst>
                        </p:cTn>
                        <p:tgtEl>
                          <p:spTgt spid="106503"/>
                        </p:tgtEl>
                        <p:attrNameLst>
                          <p:attrName>style.visibility</p:attrName>
                        </p:attrNameLst>
                      </p:cBhvr>
                      <p:to>
                        <p:strVal val="visible"/>
                      </p:to>
                    </p:set>
                    <p:animEffect transition="in" filter="fade">
                      <p:cBhvr>
                        <p:cTn dur="1000"/>
                        <p:tgtEl>
                          <p:spTgt spid="106503"/>
                        </p:tgtEl>
                      </p:cBhvr>
                    </p:animEffect>
                    <p:anim calcmode="lin" valueType="num">
                      <p:cBhvr>
                        <p:cTn dur="1000" fill="hold"/>
                        <p:tgtEl>
                          <p:spTgt spid="106503"/>
                        </p:tgtEl>
                        <p:attrNameLst>
                          <p:attrName>ppt_x</p:attrName>
                        </p:attrNameLst>
                      </p:cBhvr>
                      <p:tavLst>
                        <p:tav tm="0">
                          <p:val>
                            <p:strVal val="#ppt_x"/>
                          </p:val>
                        </p:tav>
                        <p:tav tm="100000">
                          <p:val>
                            <p:strVal val="#ppt_x"/>
                          </p:val>
                        </p:tav>
                      </p:tavLst>
                    </p:anim>
                    <p:anim calcmode="lin" valueType="num">
                      <p:cBhvr>
                        <p:cTn dur="1000" fill="hold"/>
                        <p:tgtEl>
                          <p:spTgt spid="106503"/>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childTnLst>
                    <p:set>
                      <p:cBhvr>
                        <p:cTn dur="1" fill="hold">
                          <p:stCondLst>
                            <p:cond delay="0"/>
                          </p:stCondLst>
                        </p:cTn>
                        <p:tgtEl>
                          <p:spTgt spid="106503"/>
                        </p:tgtEl>
                        <p:attrNameLst>
                          <p:attrName>style.visibility</p:attrName>
                        </p:attrNameLst>
                      </p:cBhvr>
                      <p:to>
                        <p:strVal val="visible"/>
                      </p:to>
                    </p:set>
                    <p:animEffect transition="in" filter="fade">
                      <p:cBhvr>
                        <p:cTn dur="1000"/>
                        <p:tgtEl>
                          <p:spTgt spid="106503"/>
                        </p:tgtEl>
                      </p:cBhvr>
                    </p:animEffect>
                    <p:anim calcmode="lin" valueType="num">
                      <p:cBhvr>
                        <p:cTn dur="1000" fill="hold"/>
                        <p:tgtEl>
                          <p:spTgt spid="106503"/>
                        </p:tgtEl>
                        <p:attrNameLst>
                          <p:attrName>ppt_x</p:attrName>
                        </p:attrNameLst>
                      </p:cBhvr>
                      <p:tavLst>
                        <p:tav tm="0">
                          <p:val>
                            <p:strVal val="#ppt_x"/>
                          </p:val>
                        </p:tav>
                        <p:tav tm="100000">
                          <p:val>
                            <p:strVal val="#ppt_x"/>
                          </p:val>
                        </p:tav>
                      </p:tavLst>
                    </p:anim>
                    <p:anim calcmode="lin" valueType="num">
                      <p:cBhvr>
                        <p:cTn dur="1000" fill="hold"/>
                        <p:tgtEl>
                          <p:spTgt spid="106503"/>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childTnLst>
                    <p:set>
                      <p:cBhvr>
                        <p:cTn dur="1" fill="hold">
                          <p:stCondLst>
                            <p:cond delay="0"/>
                          </p:stCondLst>
                        </p:cTn>
                        <p:tgtEl>
                          <p:spTgt spid="106503"/>
                        </p:tgtEl>
                        <p:attrNameLst>
                          <p:attrName>style.visibility</p:attrName>
                        </p:attrNameLst>
                      </p:cBhvr>
                      <p:to>
                        <p:strVal val="visible"/>
                      </p:to>
                    </p:set>
                    <p:animEffect transition="in" filter="fade">
                      <p:cBhvr>
                        <p:cTn dur="1000"/>
                        <p:tgtEl>
                          <p:spTgt spid="106503"/>
                        </p:tgtEl>
                      </p:cBhvr>
                    </p:animEffect>
                    <p:anim calcmode="lin" valueType="num">
                      <p:cBhvr>
                        <p:cTn dur="1000" fill="hold"/>
                        <p:tgtEl>
                          <p:spTgt spid="106503"/>
                        </p:tgtEl>
                        <p:attrNameLst>
                          <p:attrName>ppt_x</p:attrName>
                        </p:attrNameLst>
                      </p:cBhvr>
                      <p:tavLst>
                        <p:tav tm="0">
                          <p:val>
                            <p:strVal val="#ppt_x"/>
                          </p:val>
                        </p:tav>
                        <p:tav tm="100000">
                          <p:val>
                            <p:strVal val="#ppt_x"/>
                          </p:val>
                        </p:tav>
                      </p:tavLst>
                    </p:anim>
                    <p:anim calcmode="lin" valueType="num">
                      <p:cBhvr>
                        <p:cTn dur="1000" fill="hold"/>
                        <p:tgtEl>
                          <p:spTgt spid="106503"/>
                        </p:tgtEl>
                        <p:attrNameLst>
                          <p:attrName>ppt_y</p:attrName>
                        </p:attrNameLst>
                      </p:cBhvr>
                      <p:tavLst>
                        <p:tav tm="0">
                          <p:val>
                            <p:strVal val="#ppt_y-.1"/>
                          </p:val>
                        </p:tav>
                        <p:tav tm="100000">
                          <p:val>
                            <p:strVal val="#ppt_y"/>
                          </p:val>
                        </p:tav>
                      </p:tavLst>
                    </p:anim>
                  </p:childTnLst>
                </p:cTn>
              </p:par>
            </p:tnLst>
          </p:tmpl>
        </p:tmplLst>
      </p:bldP>
    </p:bld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cs typeface="Arial" charset="0"/>
        </a:defRPr>
      </a:lvl2pPr>
      <a:lvl3pPr algn="l" rtl="0" eaLnBrk="0" fontAlgn="base" hangingPunct="0">
        <a:spcBef>
          <a:spcPct val="0"/>
        </a:spcBef>
        <a:spcAft>
          <a:spcPct val="0"/>
        </a:spcAft>
        <a:defRPr sz="4200">
          <a:solidFill>
            <a:schemeClr val="tx2"/>
          </a:solidFill>
          <a:latin typeface="Arial" charset="0"/>
          <a:cs typeface="Arial" charset="0"/>
        </a:defRPr>
      </a:lvl3pPr>
      <a:lvl4pPr algn="l" rtl="0" eaLnBrk="0" fontAlgn="base" hangingPunct="0">
        <a:spcBef>
          <a:spcPct val="0"/>
        </a:spcBef>
        <a:spcAft>
          <a:spcPct val="0"/>
        </a:spcAft>
        <a:defRPr sz="4200">
          <a:solidFill>
            <a:schemeClr val="tx2"/>
          </a:solidFill>
          <a:latin typeface="Arial" charset="0"/>
          <a:cs typeface="Arial" charset="0"/>
        </a:defRPr>
      </a:lvl4pPr>
      <a:lvl5pPr algn="l" rtl="0" eaLnBrk="0" fontAlgn="base" hangingPunct="0">
        <a:spcBef>
          <a:spcPct val="0"/>
        </a:spcBef>
        <a:spcAft>
          <a:spcPct val="0"/>
        </a:spcAft>
        <a:defRPr sz="4200">
          <a:solidFill>
            <a:schemeClr val="tx2"/>
          </a:solidFill>
          <a:latin typeface="Arial" charset="0"/>
          <a:cs typeface="Arial" charset="0"/>
        </a:defRPr>
      </a:lvl5pPr>
      <a:lvl6pPr marL="457200" algn="l" rtl="0" fontAlgn="base">
        <a:spcBef>
          <a:spcPct val="0"/>
        </a:spcBef>
        <a:spcAft>
          <a:spcPct val="0"/>
        </a:spcAft>
        <a:defRPr sz="4200">
          <a:solidFill>
            <a:schemeClr val="tx2"/>
          </a:solidFill>
          <a:latin typeface="Arial" charset="0"/>
          <a:cs typeface="Arial" charset="0"/>
        </a:defRPr>
      </a:lvl6pPr>
      <a:lvl7pPr marL="914400" algn="l" rtl="0" fontAlgn="base">
        <a:spcBef>
          <a:spcPct val="0"/>
        </a:spcBef>
        <a:spcAft>
          <a:spcPct val="0"/>
        </a:spcAft>
        <a:defRPr sz="4200">
          <a:solidFill>
            <a:schemeClr val="tx2"/>
          </a:solidFill>
          <a:latin typeface="Arial" charset="0"/>
          <a:cs typeface="Arial" charset="0"/>
        </a:defRPr>
      </a:lvl7pPr>
      <a:lvl8pPr marL="1371600" algn="l" rtl="0" fontAlgn="base">
        <a:spcBef>
          <a:spcPct val="0"/>
        </a:spcBef>
        <a:spcAft>
          <a:spcPct val="0"/>
        </a:spcAft>
        <a:defRPr sz="4200">
          <a:solidFill>
            <a:schemeClr val="tx2"/>
          </a:solidFill>
          <a:latin typeface="Arial" charset="0"/>
          <a:cs typeface="Arial" charset="0"/>
        </a:defRPr>
      </a:lvl8pPr>
      <a:lvl9pPr marL="1828800" algn="l" rtl="0" fontAlgn="base">
        <a:spcBef>
          <a:spcPct val="0"/>
        </a:spcBef>
        <a:spcAft>
          <a:spcPct val="0"/>
        </a:spcAft>
        <a:defRPr sz="4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cs typeface="+mn-cs"/>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cs typeface="+mn-cs"/>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cs typeface="+mn-cs"/>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cs typeface="+mn-cs"/>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28600" y="228600"/>
            <a:ext cx="8015288" cy="914400"/>
          </a:xfrm>
        </p:spPr>
        <p:txBody>
          <a:bodyPr/>
          <a:lstStyle/>
          <a:p>
            <a:pPr eaLnBrk="1" hangingPunct="1"/>
            <a:r>
              <a:rPr lang="it-IT" altLang="it-IT" sz="2400" smtClean="0"/>
              <a:t/>
            </a:r>
            <a:br>
              <a:rPr lang="it-IT" altLang="it-IT" sz="2400" smtClean="0"/>
            </a:br>
            <a:r>
              <a:rPr lang="it-IT" altLang="it-IT" sz="2000" smtClean="0"/>
              <a:t>Marco Buzzoni</a:t>
            </a:r>
            <a:br>
              <a:rPr lang="it-IT" altLang="it-IT" sz="2000" smtClean="0"/>
            </a:br>
            <a:r>
              <a:rPr lang="it-IT" altLang="it-IT" sz="2000" smtClean="0"/>
              <a:t>Dipartimento di Studi Umanistici</a:t>
            </a:r>
            <a:r>
              <a:rPr lang="it-IT" altLang="it-IT" sz="2000" b="1" smtClean="0"/>
              <a:t/>
            </a:r>
            <a:br>
              <a:rPr lang="it-IT" altLang="it-IT" sz="2000" b="1" smtClean="0"/>
            </a:br>
            <a:r>
              <a:rPr lang="it-IT" altLang="it-IT" sz="2000" smtClean="0"/>
              <a:t>Università di Macerata (Italy), e-mail: marco.buzzoni@unimc.it</a:t>
            </a:r>
            <a:r>
              <a:rPr lang="it-IT" altLang="it-IT" sz="2000" b="1" smtClean="0"/>
              <a:t/>
            </a:r>
            <a:br>
              <a:rPr lang="it-IT" altLang="it-IT" sz="2000" b="1" smtClean="0"/>
            </a:br>
            <a:endParaRPr lang="it-IT" altLang="it-IT" sz="2000" b="1" smtClean="0"/>
          </a:p>
        </p:txBody>
      </p:sp>
      <p:sp>
        <p:nvSpPr>
          <p:cNvPr id="3075" name="Rectangle 3"/>
          <p:cNvSpPr>
            <a:spLocks noGrp="1" noChangeArrowheads="1"/>
          </p:cNvSpPr>
          <p:nvPr>
            <p:ph type="body" idx="1"/>
          </p:nvPr>
        </p:nvSpPr>
        <p:spPr/>
        <p:txBody>
          <a:bodyPr/>
          <a:lstStyle/>
          <a:p>
            <a:pPr algn="ctr" eaLnBrk="1" hangingPunct="1">
              <a:buFont typeface="Wingdings" pitchFamily="2" charset="2"/>
              <a:buNone/>
              <a:defRPr/>
            </a:pPr>
            <a:endParaRPr lang="en-GB" altLang="it-IT" b="1" dirty="0" smtClean="0"/>
          </a:p>
          <a:p>
            <a:pPr algn="ctr" eaLnBrk="1" hangingPunct="1">
              <a:buFont typeface="Wingdings" pitchFamily="2" charset="2"/>
              <a:buNone/>
              <a:defRPr/>
            </a:pPr>
            <a:endParaRPr lang="en-GB" altLang="it-IT" b="1" dirty="0" smtClean="0"/>
          </a:p>
          <a:p>
            <a:pPr marL="0" indent="0" algn="ctr" eaLnBrk="1" hangingPunct="1">
              <a:buFont typeface="Wingdings" pitchFamily="2" charset="2"/>
              <a:buNone/>
              <a:defRPr/>
            </a:pPr>
            <a:r>
              <a:rPr lang="en-US" altLang="it-IT" sz="3600" dirty="0" smtClean="0"/>
              <a:t>Are There Thought Experiments in Mathematics? </a:t>
            </a:r>
          </a:p>
          <a:p>
            <a:pPr algn="ctr" eaLnBrk="1" hangingPunct="1">
              <a:buFont typeface="Wingdings" pitchFamily="2" charset="2"/>
              <a:buNone/>
              <a:defRPr/>
            </a:pPr>
            <a:endParaRPr lang="en-US" altLang="it-IT" dirty="0" smtClean="0"/>
          </a:p>
          <a:p>
            <a:pPr algn="ctr" eaLnBrk="1" hangingPunct="1">
              <a:buFont typeface="Wingdings" pitchFamily="2" charset="2"/>
              <a:buNone/>
              <a:defRPr/>
            </a:pPr>
            <a:r>
              <a:rPr lang="en-US" altLang="it-IT" dirty="0" smtClean="0"/>
              <a:t>(Lisbon, 12 October 2017)</a:t>
            </a:r>
            <a:endParaRPr lang="it-IT" altLang="it-IT" dirty="0" smtClean="0"/>
          </a:p>
        </p:txBody>
      </p:sp>
    </p:spTree>
  </p:cSld>
  <p:clrMapOvr>
    <a:masterClrMapping/>
  </p:clrMapOvr>
  <p:transition>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and </a:t>
            </a:r>
            <a:r>
              <a:rPr lang="it-IT" dirty="0" err="1" smtClean="0"/>
              <a:t>its</a:t>
            </a:r>
            <a:r>
              <a:rPr lang="it-IT" dirty="0" smtClean="0"/>
              <a:t> </a:t>
            </a:r>
            <a:r>
              <a:rPr lang="it-IT" dirty="0" err="1" smtClean="0"/>
              <a:t>main</a:t>
            </a:r>
            <a:r>
              <a:rPr lang="it-IT" dirty="0" smtClean="0"/>
              <a:t> </a:t>
            </a:r>
            <a:r>
              <a:rPr lang="it-IT" dirty="0" err="1" smtClean="0"/>
              <a:t>difficulty</a:t>
            </a:r>
            <a:endParaRPr lang="it-IT" dirty="0"/>
          </a:p>
        </p:txBody>
      </p:sp>
      <p:sp>
        <p:nvSpPr>
          <p:cNvPr id="3" name="Segnaposto contenuto 2"/>
          <p:cNvSpPr>
            <a:spLocks noGrp="1"/>
          </p:cNvSpPr>
          <p:nvPr>
            <p:ph idx="1"/>
          </p:nvPr>
        </p:nvSpPr>
        <p:spPr/>
        <p:txBody>
          <a:bodyPr/>
          <a:lstStyle/>
          <a:p>
            <a:pPr marL="0" indent="0">
              <a:buNone/>
            </a:pPr>
            <a:r>
              <a:rPr lang="en-GB" altLang="it-IT" sz="2300" dirty="0" smtClean="0"/>
              <a:t>However, Wittgenstein seems to have overlooked that our experience of the world is always to some extent already idealised. </a:t>
            </a:r>
            <a:r>
              <a:rPr lang="en-GB" sz="2300" dirty="0" smtClean="0"/>
              <a:t>Not only in science, but also in everyday life we cannot avoid idealisations. If I say, 'If you opened your shutters, you would see a magnificent sunset,' I am using some idealisations, which may not quite fit the sensible world. I am presupposing, for example, that the shutters are 'normal shutters', that is to say, shutters which fit an ideal model, whereas the real shutters could be very different — so rusty, say, that they cannot turn on their hinges without breaking. Also </a:t>
            </a:r>
            <a:r>
              <a:rPr lang="en-GB" sz="2300" smtClean="0"/>
              <a:t>our cutting </a:t>
            </a:r>
            <a:r>
              <a:rPr lang="en-GB" sz="2300" dirty="0" smtClean="0"/>
              <a:t>a cake in equal pieces presuppose ideal entities.</a:t>
            </a:r>
          </a:p>
          <a:p>
            <a:r>
              <a:rPr lang="en-US" altLang="it-IT" sz="2400" dirty="0" smtClean="0"/>
              <a:t> </a:t>
            </a:r>
            <a:endParaRPr lang="it-IT" altLang="it-IT" sz="2400" dirty="0" smtClean="0"/>
          </a:p>
          <a:p>
            <a:endParaRPr lang="it-IT" dirty="0"/>
          </a:p>
        </p:txBody>
      </p:sp>
    </p:spTree>
    <p:extLst>
      <p:ext uri="{BB962C8B-B14F-4D97-AF65-F5344CB8AC3E}">
        <p14:creationId xmlns:p14="http://schemas.microsoft.com/office/powerpoint/2010/main" val="3010525867"/>
      </p:ext>
    </p:extLst>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altLang="it-IT" sz="4400" dirty="0" smtClean="0"/>
              <a:t>How does idealization arise?</a:t>
            </a:r>
            <a:endParaRPr lang="it-IT" dirty="0"/>
          </a:p>
        </p:txBody>
      </p:sp>
      <p:sp>
        <p:nvSpPr>
          <p:cNvPr id="3" name="Segnaposto contenuto 2"/>
          <p:cNvSpPr>
            <a:spLocks noGrp="1"/>
          </p:cNvSpPr>
          <p:nvPr>
            <p:ph idx="1"/>
          </p:nvPr>
        </p:nvSpPr>
        <p:spPr/>
        <p:txBody>
          <a:bodyPr/>
          <a:lstStyle/>
          <a:p>
            <a:r>
              <a:rPr lang="en-US" altLang="it-IT" sz="2400" dirty="0" smtClean="0"/>
              <a:t>How does idealization arise? </a:t>
            </a:r>
            <a:r>
              <a:rPr lang="en-US" sz="2400" dirty="0" smtClean="0"/>
              <a:t>On this question, Wittgen­stein's position has no advantage on any purely empiricist view.</a:t>
            </a:r>
            <a:endParaRPr lang="it-IT" sz="2400" dirty="0" smtClean="0"/>
          </a:p>
          <a:p>
            <a:r>
              <a:rPr lang="en-US" sz="2400" dirty="0"/>
              <a:t>Mach rightly pointed out that empirical </a:t>
            </a:r>
            <a:r>
              <a:rPr lang="en-US" sz="2400" dirty="0" smtClean="0"/>
              <a:t>idealizations </a:t>
            </a:r>
            <a:r>
              <a:rPr lang="en-US" sz="2400" dirty="0"/>
              <a:t>arise by methodically diminishing continuous variations. </a:t>
            </a:r>
            <a:endParaRPr lang="en-US" sz="2400" dirty="0" smtClean="0"/>
          </a:p>
          <a:p>
            <a:r>
              <a:rPr lang="en-US" sz="2400" dirty="0"/>
              <a:t>However, the possibility of conceiving as already completed what in fact is an endless progression of gradually and continually dimin­ishing variations, presupposes the capacity of grasping the actual infinite. </a:t>
            </a:r>
            <a:endParaRPr lang="it-IT" sz="2400" dirty="0"/>
          </a:p>
        </p:txBody>
      </p:sp>
    </p:spTree>
    <p:extLst>
      <p:ext uri="{BB962C8B-B14F-4D97-AF65-F5344CB8AC3E}">
        <p14:creationId xmlns:p14="http://schemas.microsoft.com/office/powerpoint/2010/main" val="3262410627"/>
      </p:ext>
    </p:extLst>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sz="3200" dirty="0" err="1" smtClean="0"/>
              <a:t>Idealisations</a:t>
            </a:r>
            <a:r>
              <a:rPr lang="en-US" sz="3200" dirty="0" smtClean="0"/>
              <a:t>, 'passage to the limit‘, and the concept of infinity</a:t>
            </a:r>
            <a:endParaRPr lang="it-IT" sz="3200" dirty="0"/>
          </a:p>
        </p:txBody>
      </p:sp>
      <p:sp>
        <p:nvSpPr>
          <p:cNvPr id="3" name="Segnaposto contenuto 2"/>
          <p:cNvSpPr>
            <a:spLocks noGrp="1"/>
          </p:cNvSpPr>
          <p:nvPr>
            <p:ph idx="1"/>
          </p:nvPr>
        </p:nvSpPr>
        <p:spPr/>
        <p:txBody>
          <a:bodyPr/>
          <a:lstStyle/>
          <a:p>
            <a:r>
              <a:rPr lang="en-GB" sz="2400" dirty="0" smtClean="0"/>
              <a:t>It is not easy to deny that idealisations, which emerge by means of 'passages to the limit‘, are not intimately connected with the concept of the infi­nite. As far as the infinite is involved, Brown is right: both mathematical and empirical TEs "transcend experience" (cf. Brown [2004a]). </a:t>
            </a:r>
          </a:p>
          <a:p>
            <a:r>
              <a:rPr lang="en-GB" sz="2400" dirty="0" smtClean="0"/>
              <a:t>For this </a:t>
            </a:r>
            <a:r>
              <a:rPr lang="en-GB" sz="2400" dirty="0" smtClean="0"/>
              <a:t>reason, </a:t>
            </a:r>
            <a:r>
              <a:rPr lang="en-GB" sz="2400" dirty="0" smtClean="0"/>
              <a:t>ideal­isations in the empirical sciences and in empirical TEs (frictionless pendulums, perfectly smooth surfaces etc.) are as irreducible to gen­eralisations from experience as are the ideal entities of mathematics.</a:t>
            </a:r>
            <a:endParaRPr lang="en-GB" sz="2400" dirty="0"/>
          </a:p>
        </p:txBody>
      </p:sp>
    </p:spTree>
    <p:extLst>
      <p:ext uri="{BB962C8B-B14F-4D97-AF65-F5344CB8AC3E}">
        <p14:creationId xmlns:p14="http://schemas.microsoft.com/office/powerpoint/2010/main" val="475287103"/>
      </p:ext>
    </p:extLst>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it-IT" altLang="it-IT" sz="2800" dirty="0" smtClean="0"/>
              <a:t>On the </a:t>
            </a:r>
            <a:r>
              <a:rPr lang="it-IT" altLang="it-IT" sz="2800" dirty="0" err="1" smtClean="0"/>
              <a:t>one</a:t>
            </a:r>
            <a:r>
              <a:rPr lang="it-IT" altLang="it-IT" sz="2800" dirty="0" smtClean="0"/>
              <a:t> </a:t>
            </a:r>
            <a:r>
              <a:rPr lang="it-IT" altLang="it-IT" sz="2800" dirty="0" err="1" smtClean="0"/>
              <a:t>hand</a:t>
            </a:r>
            <a:r>
              <a:rPr lang="it-IT" altLang="it-IT" sz="2800" dirty="0" smtClean="0"/>
              <a:t>, a </a:t>
            </a:r>
            <a:r>
              <a:rPr lang="en-GB" altLang="it-IT" sz="2800" dirty="0" smtClean="0"/>
              <a:t>quasi-</a:t>
            </a:r>
            <a:r>
              <a:rPr lang="en-GB" altLang="it-IT" sz="2800" dirty="0" err="1" smtClean="0"/>
              <a:t>Wittgensteinian</a:t>
            </a:r>
            <a:r>
              <a:rPr lang="en-GB" altLang="it-IT" sz="2800" dirty="0" smtClean="0"/>
              <a:t> genesis of mathematical entities</a:t>
            </a:r>
            <a:endParaRPr lang="it-IT" altLang="it-IT" sz="2800" dirty="0" smtClean="0"/>
          </a:p>
        </p:txBody>
      </p:sp>
      <p:sp>
        <p:nvSpPr>
          <p:cNvPr id="11267" name="Rectangle 3"/>
          <p:cNvSpPr>
            <a:spLocks noGrp="1" noChangeArrowheads="1"/>
          </p:cNvSpPr>
          <p:nvPr>
            <p:ph type="body" idx="1"/>
          </p:nvPr>
        </p:nvSpPr>
        <p:spPr/>
        <p:txBody>
          <a:bodyPr/>
          <a:lstStyle/>
          <a:p>
            <a:pPr eaLnBrk="1" hangingPunct="1">
              <a:lnSpc>
                <a:spcPct val="90000"/>
              </a:lnSpc>
              <a:buNone/>
            </a:pPr>
            <a:r>
              <a:rPr lang="en-GB" altLang="it-IT" sz="2200" dirty="0" smtClean="0"/>
              <a:t>   The Wittgenstein’s later point of view can be combined with the irreducibility of the notion of the infinite to experience, to obtain what might be called an operational and transcendental point of view. </a:t>
            </a:r>
          </a:p>
          <a:p>
            <a:pPr eaLnBrk="1" hangingPunct="1">
              <a:lnSpc>
                <a:spcPct val="90000"/>
              </a:lnSpc>
              <a:buNone/>
            </a:pPr>
            <a:r>
              <a:rPr lang="en-GB" altLang="it-IT" sz="2200" dirty="0" smtClean="0"/>
              <a:t>	On the one hand, the ideal entities of mathematics derive from experience in a quasi-</a:t>
            </a:r>
            <a:r>
              <a:rPr lang="en-GB" altLang="it-IT" sz="2200" dirty="0" err="1" smtClean="0"/>
              <a:t>Wittgensteinian</a:t>
            </a:r>
            <a:r>
              <a:rPr lang="en-GB" altLang="it-IT" sz="2200" dirty="0" smtClean="0"/>
              <a:t> sense, since they originate </a:t>
            </a:r>
            <a:r>
              <a:rPr lang="en-GB" sz="2200" dirty="0"/>
              <a:t>by means of idealisa­tion </a:t>
            </a:r>
            <a:r>
              <a:rPr lang="en-GB" altLang="it-IT" sz="2200" dirty="0" smtClean="0"/>
              <a:t>from our concrete operational or experimental practices. </a:t>
            </a:r>
            <a:r>
              <a:rPr lang="en-GB" sz="2200" dirty="0" smtClean="0"/>
              <a:t>Arithmetic originated from counting, and geometry from measuring and dividing cultivable </a:t>
            </a:r>
            <a:r>
              <a:rPr lang="en-GB" sz="2200" dirty="0" smtClean="0"/>
              <a:t>land ("geometry" literally means earth-measuring</a:t>
            </a:r>
            <a:r>
              <a:rPr lang="en-US" sz="2200" dirty="0" smtClean="0"/>
              <a:t>). </a:t>
            </a:r>
            <a:endParaRPr lang="it-IT" altLang="it-IT" sz="2200" dirty="0" smtClean="0"/>
          </a:p>
          <a:p>
            <a:pPr eaLnBrk="1" hangingPunct="1">
              <a:lnSpc>
                <a:spcPct val="90000"/>
              </a:lnSpc>
              <a:buFont typeface="Wingdings" pitchFamily="2" charset="2"/>
              <a:buNone/>
            </a:pPr>
            <a:endParaRPr lang="it-IT" altLang="it-IT" sz="2800" dirty="0" smtClean="0"/>
          </a:p>
        </p:txBody>
      </p:sp>
    </p:spTree>
  </p:cSld>
  <p:clrMapOvr>
    <a:masterClrMapping/>
  </p:clrMapOvr>
  <p:transition>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t>On the </a:t>
            </a:r>
            <a:r>
              <a:rPr lang="it-IT" sz="3600" dirty="0" err="1" smtClean="0"/>
              <a:t>other</a:t>
            </a:r>
            <a:r>
              <a:rPr lang="it-IT" sz="3600" dirty="0" smtClean="0"/>
              <a:t> </a:t>
            </a:r>
            <a:r>
              <a:rPr lang="it-IT" sz="3600" dirty="0" err="1" smtClean="0"/>
              <a:t>hand</a:t>
            </a:r>
            <a:r>
              <a:rPr lang="it-IT" sz="3600" dirty="0" smtClean="0"/>
              <a:t>, </a:t>
            </a:r>
            <a:r>
              <a:rPr lang="en-GB" altLang="it-IT" sz="3600" dirty="0" smtClean="0"/>
              <a:t>our capacity to conceive the infinite</a:t>
            </a:r>
            <a:endParaRPr lang="it-IT" sz="3600" dirty="0"/>
          </a:p>
        </p:txBody>
      </p:sp>
      <p:sp>
        <p:nvSpPr>
          <p:cNvPr id="3" name="Segnaposto contenuto 2"/>
          <p:cNvSpPr>
            <a:spLocks noGrp="1"/>
          </p:cNvSpPr>
          <p:nvPr>
            <p:ph idx="1"/>
          </p:nvPr>
        </p:nvSpPr>
        <p:spPr/>
        <p:txBody>
          <a:bodyPr/>
          <a:lstStyle/>
          <a:p>
            <a:r>
              <a:rPr lang="en-GB" altLang="it-IT" sz="2200" dirty="0" smtClean="0"/>
              <a:t>On the other hand, mathematical entities arise through </a:t>
            </a:r>
            <a:r>
              <a:rPr lang="en-US" altLang="it-IT" sz="2200" dirty="0"/>
              <a:t>a process capable of </a:t>
            </a:r>
            <a:r>
              <a:rPr lang="en-US" altLang="it-IT" sz="2200" dirty="0" smtClean="0"/>
              <a:t>indefinite or unending iteration, which presupposes </a:t>
            </a:r>
            <a:r>
              <a:rPr lang="en-GB" altLang="it-IT" sz="2200" dirty="0" smtClean="0"/>
              <a:t>our capacity to conceive the infinite, a </a:t>
            </a:r>
            <a:r>
              <a:rPr lang="en-GB" altLang="it-IT" sz="2200" dirty="0"/>
              <a:t>concept that </a:t>
            </a:r>
            <a:r>
              <a:rPr lang="en-GB" altLang="it-IT" sz="2200" dirty="0" smtClean="0"/>
              <a:t>cannot </a:t>
            </a:r>
            <a:r>
              <a:rPr lang="en-GB" altLang="it-IT" sz="2200" dirty="0"/>
              <a:t>be derived from </a:t>
            </a:r>
            <a:r>
              <a:rPr lang="en-GB" altLang="it-IT" sz="2200" dirty="0" smtClean="0"/>
              <a:t>experience</a:t>
            </a:r>
            <a:r>
              <a:rPr lang="en-US" altLang="it-IT" sz="2200" dirty="0" smtClean="0"/>
              <a:t>. </a:t>
            </a:r>
            <a:endParaRPr lang="en-GB" altLang="it-IT" sz="2200" dirty="0" smtClean="0"/>
          </a:p>
          <a:p>
            <a:r>
              <a:rPr lang="en-US" sz="2200" dirty="0"/>
              <a:t>E</a:t>
            </a:r>
            <a:r>
              <a:rPr lang="en-US" sz="2200" dirty="0" smtClean="0"/>
              <a:t>xample: On the one hand, the </a:t>
            </a:r>
            <a:r>
              <a:rPr lang="en-US" sz="2200" dirty="0"/>
              <a:t>postulates at the beginning of Euclid's </a:t>
            </a:r>
            <a:r>
              <a:rPr lang="en-US" sz="2200" i="1" dirty="0" smtClean="0"/>
              <a:t>Elements </a:t>
            </a:r>
            <a:r>
              <a:rPr lang="en-US" sz="2200" dirty="0" smtClean="0"/>
              <a:t>refer </a:t>
            </a:r>
            <a:r>
              <a:rPr lang="en-US" sz="2200" dirty="0"/>
              <a:t>to </a:t>
            </a:r>
            <a:r>
              <a:rPr lang="en-US" sz="2200" dirty="0" smtClean="0"/>
              <a:t>a constructive-operational possibility of real </a:t>
            </a:r>
            <a:r>
              <a:rPr lang="en-US" sz="2200" dirty="0"/>
              <a:t>actions </a:t>
            </a:r>
            <a:r>
              <a:rPr lang="en-US" sz="2200" dirty="0" smtClean="0"/>
              <a:t>(to draw a straight line between any two points); on the other, they presuppose </a:t>
            </a:r>
            <a:r>
              <a:rPr lang="en-US" sz="2200" dirty="0"/>
              <a:t>both the definition of a point as that which has no parts (that is, as the limit towards which a real point tends when its surface is made to decrease </a:t>
            </a:r>
            <a:r>
              <a:rPr lang="en-US" sz="2200" i="1" dirty="0"/>
              <a:t>towards infinity), </a:t>
            </a:r>
            <a:r>
              <a:rPr lang="en-US" sz="2200" dirty="0"/>
              <a:t>and the definition of a line as a breadthless length (that is, as the limit towards which a line drawn on a piece of paper tends when its breadth is made to de­crease </a:t>
            </a:r>
            <a:r>
              <a:rPr lang="en-US" sz="2200" i="1" dirty="0"/>
              <a:t>towards infinity</a:t>
            </a:r>
            <a:r>
              <a:rPr lang="en-US" sz="2200" i="1" dirty="0" smtClean="0"/>
              <a:t>).</a:t>
            </a:r>
            <a:endParaRPr lang="it-IT" altLang="it-IT" sz="2200" dirty="0" smtClean="0"/>
          </a:p>
          <a:p>
            <a:endParaRPr lang="it-IT" dirty="0"/>
          </a:p>
        </p:txBody>
      </p:sp>
    </p:spTree>
    <p:extLst>
      <p:ext uri="{BB962C8B-B14F-4D97-AF65-F5344CB8AC3E}">
        <p14:creationId xmlns:p14="http://schemas.microsoft.com/office/powerpoint/2010/main" val="3050530334"/>
      </p:ext>
    </p:extLst>
  </p:cSld>
  <p:clrMapOvr>
    <a:masterClrMapping/>
  </p:clrMapOvr>
  <p:transition>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it-IT" altLang="it-IT" sz="3800" dirty="0" err="1" smtClean="0"/>
              <a:t>Applied</a:t>
            </a:r>
            <a:r>
              <a:rPr lang="it-IT" altLang="it-IT" sz="3800" dirty="0" smtClean="0"/>
              <a:t> </a:t>
            </a:r>
            <a:r>
              <a:rPr lang="it-IT" altLang="it-IT" sz="3800" dirty="0" err="1" smtClean="0"/>
              <a:t>mathematics</a:t>
            </a:r>
            <a:r>
              <a:rPr lang="it-IT" altLang="it-IT" sz="3800" dirty="0" smtClean="0"/>
              <a:t> …</a:t>
            </a:r>
          </a:p>
        </p:txBody>
      </p:sp>
      <p:sp>
        <p:nvSpPr>
          <p:cNvPr id="12291" name="Rectangle 3"/>
          <p:cNvSpPr>
            <a:spLocks noGrp="1" noChangeArrowheads="1"/>
          </p:cNvSpPr>
          <p:nvPr>
            <p:ph type="body" idx="1"/>
          </p:nvPr>
        </p:nvSpPr>
        <p:spPr/>
        <p:txBody>
          <a:bodyPr/>
          <a:lstStyle/>
          <a:p>
            <a:pPr eaLnBrk="1" hangingPunct="1">
              <a:lnSpc>
                <a:spcPct val="90000"/>
              </a:lnSpc>
            </a:pPr>
            <a:r>
              <a:rPr lang="en-US" altLang="it-IT" sz="2200" dirty="0" smtClean="0"/>
              <a:t>To claim that mathematical idealization always originates from particular concrete operational practices is essentially the same as claiming that mathematics always arises as applied mathematics. Applied mathematics remains always open to feedback from new experience. Elementary rules of addition do not apply when we add velocities in the order of magnitude of the speed of light; nor do they apply when we add, for instance, drops of </a:t>
            </a:r>
            <a:r>
              <a:rPr lang="en-US" altLang="it-IT" sz="2200" dirty="0" smtClean="0"/>
              <a:t>water.</a:t>
            </a:r>
            <a:endParaRPr lang="en-US" altLang="it-IT" sz="2200" dirty="0" smtClean="0"/>
          </a:p>
        </p:txBody>
      </p:sp>
    </p:spTree>
  </p:cSld>
  <p:clrMapOvr>
    <a:masterClrMapping/>
  </p:clrMapOvr>
  <p:transition>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4400" dirty="0" smtClean="0"/>
              <a:t>… and pure </a:t>
            </a:r>
            <a:r>
              <a:rPr lang="it-IT" altLang="it-IT" sz="4400" dirty="0" err="1" smtClean="0"/>
              <a:t>mathematics</a:t>
            </a:r>
            <a:endParaRPr lang="it-IT" dirty="0"/>
          </a:p>
        </p:txBody>
      </p:sp>
      <p:sp>
        <p:nvSpPr>
          <p:cNvPr id="3" name="Segnaposto contenuto 2"/>
          <p:cNvSpPr>
            <a:spLocks noGrp="1"/>
          </p:cNvSpPr>
          <p:nvPr>
            <p:ph idx="1"/>
          </p:nvPr>
        </p:nvSpPr>
        <p:spPr/>
        <p:txBody>
          <a:bodyPr/>
          <a:lstStyle/>
          <a:p>
            <a:pPr eaLnBrk="1" hangingPunct="1">
              <a:lnSpc>
                <a:spcPct val="90000"/>
              </a:lnSpc>
            </a:pPr>
            <a:r>
              <a:rPr lang="en-GB" altLang="it-IT" sz="2400" dirty="0" smtClean="0"/>
              <a:t>Despite that, the human mind is able to formulate a pure mathematics. </a:t>
            </a:r>
            <a:r>
              <a:rPr lang="en-US" sz="2400" dirty="0" smtClean="0"/>
              <a:t>But a further step besides </a:t>
            </a:r>
            <a:r>
              <a:rPr lang="en-US" sz="2400" dirty="0" smtClean="0"/>
              <a:t>idealization </a:t>
            </a:r>
            <a:r>
              <a:rPr lang="en-US" sz="2400" dirty="0" smtClean="0"/>
              <a:t>is needed to open up the symbolic field of pure mathematics: pure mathematics arises when the mind, so to speak, refuses </a:t>
            </a:r>
            <a:r>
              <a:rPr lang="en-US" sz="2400" i="1" dirty="0"/>
              <a:t>in </a:t>
            </a:r>
            <a:r>
              <a:rPr lang="en-US" sz="2400" i="1" dirty="0" smtClean="0"/>
              <a:t>principle, </a:t>
            </a:r>
            <a:r>
              <a:rPr lang="en-US" sz="2400" dirty="0"/>
              <a:t>rather than </a:t>
            </a:r>
            <a:r>
              <a:rPr lang="en-US" sz="2400" i="1" dirty="0"/>
              <a:t>de facto </a:t>
            </a:r>
            <a:r>
              <a:rPr lang="en-US" sz="2400" dirty="0"/>
              <a:t>or </a:t>
            </a:r>
            <a:r>
              <a:rPr lang="en-US" sz="2400" dirty="0" smtClean="0"/>
              <a:t>provisionally, to take into account </a:t>
            </a:r>
            <a:r>
              <a:rPr lang="en-US" sz="2400" i="1" dirty="0" smtClean="0"/>
              <a:t>new</a:t>
            </a:r>
            <a:r>
              <a:rPr lang="en-US" sz="2400" dirty="0" smtClean="0"/>
              <a:t> or future experience.</a:t>
            </a:r>
            <a:endParaRPr lang="it-IT" sz="2400" dirty="0" smtClean="0"/>
          </a:p>
          <a:p>
            <a:pPr eaLnBrk="1" hangingPunct="1">
              <a:lnSpc>
                <a:spcPct val="90000"/>
              </a:lnSpc>
            </a:pPr>
            <a:r>
              <a:rPr lang="en-GB" altLang="it-IT" sz="2400" dirty="0" smtClean="0"/>
              <a:t>Applied mathematics turns into pure mathematics if it is shielded against any retroaction from new experimental acquisitions (where the word “experimental” always involves a practical, operational, or interventionist interaction between our body and reality). </a:t>
            </a:r>
            <a:endParaRPr lang="it-IT" altLang="it-IT" sz="2400" dirty="0" smtClean="0"/>
          </a:p>
          <a:p>
            <a:endParaRPr lang="it-IT" dirty="0"/>
          </a:p>
        </p:txBody>
      </p:sp>
    </p:spTree>
    <p:extLst>
      <p:ext uri="{BB962C8B-B14F-4D97-AF65-F5344CB8AC3E}">
        <p14:creationId xmlns:p14="http://schemas.microsoft.com/office/powerpoint/2010/main" val="3192481988"/>
      </p:ext>
    </p:extLst>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it-IT" sz="4000" dirty="0" smtClean="0"/>
              <a:t>A riddle </a:t>
            </a:r>
            <a:r>
              <a:rPr lang="en-US" altLang="it-IT" sz="4000" dirty="0" smtClean="0"/>
              <a:t>to illustrate the	point</a:t>
            </a:r>
            <a:endParaRPr lang="it-IT" altLang="it-IT" sz="4000" dirty="0" smtClean="0"/>
          </a:p>
        </p:txBody>
      </p:sp>
      <p:sp>
        <p:nvSpPr>
          <p:cNvPr id="13315" name="Rectangle 3"/>
          <p:cNvSpPr>
            <a:spLocks noGrp="1" noChangeArrowheads="1"/>
          </p:cNvSpPr>
          <p:nvPr>
            <p:ph type="body" idx="1"/>
          </p:nvPr>
        </p:nvSpPr>
        <p:spPr/>
        <p:txBody>
          <a:bodyPr/>
          <a:lstStyle/>
          <a:p>
            <a:pPr eaLnBrk="1" hangingPunct="1">
              <a:lnSpc>
                <a:spcPct val="90000"/>
              </a:lnSpc>
            </a:pPr>
            <a:r>
              <a:rPr lang="en-GB" altLang="it-IT" sz="2400" dirty="0" smtClean="0"/>
              <a:t>There are ten birds on a tree, a hunter comes along and shoots one; how many birds are left on the tree?</a:t>
            </a:r>
            <a:r>
              <a:rPr lang="en-US" sz="2400" dirty="0"/>
              <a:t> </a:t>
            </a:r>
            <a:endParaRPr lang="en-US" sz="2400" dirty="0" smtClean="0"/>
          </a:p>
          <a:p>
            <a:r>
              <a:rPr lang="en-US" sz="2400" dirty="0"/>
              <a:t>The answer is none, since all the birds have flown away frightened by the bang. The joke hinges on the sudden shift from the perspective of pure </a:t>
            </a:r>
            <a:r>
              <a:rPr lang="en-US" sz="2400" dirty="0" smtClean="0"/>
              <a:t>mathematics.</a:t>
            </a:r>
            <a:endParaRPr lang="en-US" sz="2400" dirty="0" smtClean="0"/>
          </a:p>
        </p:txBody>
      </p:sp>
    </p:spTree>
  </p:cSld>
  <p:clrMapOvr>
    <a:masterClrMapping/>
  </p:clrMapOvr>
  <p:transition>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3200" dirty="0" smtClean="0"/>
              <a:t>Empirical and math­ematical TEs</a:t>
            </a:r>
            <a:r>
              <a:rPr lang="it-IT" sz="3200" dirty="0" smtClean="0"/>
              <a:t/>
            </a:r>
            <a:br>
              <a:rPr lang="it-IT" sz="3200" dirty="0" smtClean="0"/>
            </a:br>
            <a:r>
              <a:rPr lang="en-GB" altLang="it-IT" sz="3200" dirty="0" smtClean="0"/>
              <a:t>An example from Husserl</a:t>
            </a:r>
            <a:endParaRPr lang="it-IT" altLang="it-IT" sz="3200" dirty="0" smtClean="0"/>
          </a:p>
        </p:txBody>
      </p:sp>
      <p:sp>
        <p:nvSpPr>
          <p:cNvPr id="15363" name="Rectangle 3"/>
          <p:cNvSpPr>
            <a:spLocks noGrp="1" noChangeArrowheads="1"/>
          </p:cNvSpPr>
          <p:nvPr>
            <p:ph type="body" idx="1"/>
          </p:nvPr>
        </p:nvSpPr>
        <p:spPr/>
        <p:txBody>
          <a:bodyPr/>
          <a:lstStyle/>
          <a:p>
            <a:r>
              <a:rPr lang="en-US" sz="2200" dirty="0" smtClean="0"/>
              <a:t>In what follows, I shall examine the consequences of the previous considerations for the relationship between empirical and math­ematical TEs.</a:t>
            </a:r>
          </a:p>
          <a:p>
            <a:r>
              <a:rPr lang="en-US" sz="2200" dirty="0" smtClean="0"/>
              <a:t>For this purpose, lest us briefly discuss an example taken from of Husserl:</a:t>
            </a:r>
            <a:endParaRPr lang="it-IT" sz="2200" dirty="0" smtClean="0"/>
          </a:p>
          <a:p>
            <a:pPr marL="0" indent="0" eaLnBrk="1" hangingPunct="1">
              <a:buNone/>
            </a:pPr>
            <a:r>
              <a:rPr lang="en-US" altLang="it-IT" sz="2200" dirty="0" smtClean="0"/>
              <a:t>“If a geometer suffered from hallucinations and “instead of actually drawing his lines and constructions he imagined them in a world of phantasy”, his geometric proofs would be just as valid. On the contrary, if a natural scientist suffered from hallucinations, then his results would lose all validity, because “</a:t>
            </a:r>
            <a:r>
              <a:rPr lang="en-US" altLang="it-IT" sz="2200" i="1" dirty="0" smtClean="0"/>
              <a:t>for him experience is a grounding act</a:t>
            </a:r>
            <a:r>
              <a:rPr lang="en-US" altLang="it-IT" sz="2200" dirty="0" smtClean="0"/>
              <a:t> which can never be substituted by a mere imagining.” (Husserl 1913 [</a:t>
            </a:r>
            <a:r>
              <a:rPr lang="en-US" altLang="it-IT" sz="2200" dirty="0" err="1" smtClean="0"/>
              <a:t>Ideen</a:t>
            </a:r>
            <a:r>
              <a:rPr lang="en-US" altLang="it-IT" sz="2200" dirty="0" smtClean="0"/>
              <a:t>], I, § 7, p. 16)</a:t>
            </a:r>
            <a:endParaRPr lang="it-IT" altLang="it-IT" sz="2200" dirty="0" smtClean="0"/>
          </a:p>
        </p:txBody>
      </p:sp>
    </p:spTree>
  </p:cSld>
  <p:clrMapOvr>
    <a:masterClrMapping/>
  </p:clrMapOvr>
  <p:transition>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a:t>A</a:t>
            </a:r>
            <a:r>
              <a:rPr lang="it-IT" sz="3200" dirty="0" smtClean="0"/>
              <a:t>greement and </a:t>
            </a:r>
            <a:r>
              <a:rPr lang="it-IT" sz="3200" dirty="0" err="1" smtClean="0"/>
              <a:t>disagreement</a:t>
            </a:r>
            <a:r>
              <a:rPr lang="it-IT" sz="3200" dirty="0" smtClean="0"/>
              <a:t> with </a:t>
            </a:r>
            <a:r>
              <a:rPr lang="it-IT" sz="3200" dirty="0" err="1" smtClean="0"/>
              <a:t>Husserl’s</a:t>
            </a:r>
            <a:r>
              <a:rPr lang="it-IT" sz="3200" dirty="0" smtClean="0"/>
              <a:t> </a:t>
            </a:r>
            <a:r>
              <a:rPr lang="it-IT" sz="3200" dirty="0" err="1" smtClean="0"/>
              <a:t>example</a:t>
            </a:r>
            <a:r>
              <a:rPr lang="it-IT" dirty="0" smtClean="0"/>
              <a:t> </a:t>
            </a:r>
            <a:endParaRPr lang="it-IT" dirty="0"/>
          </a:p>
        </p:txBody>
      </p:sp>
      <p:sp>
        <p:nvSpPr>
          <p:cNvPr id="3" name="Segnaposto contenuto 2"/>
          <p:cNvSpPr>
            <a:spLocks noGrp="1"/>
          </p:cNvSpPr>
          <p:nvPr>
            <p:ph idx="1"/>
          </p:nvPr>
        </p:nvSpPr>
        <p:spPr/>
        <p:txBody>
          <a:bodyPr/>
          <a:lstStyle/>
          <a:p>
            <a:r>
              <a:rPr lang="en-US" sz="2200" dirty="0" smtClean="0"/>
              <a:t>Even though experience constitutes, pace Husserl, a necessary starting point for all knowledge which is intended to be sooner or later applicable to reality, it must be conceded that mathematics can develop into pure mathematics only as far as experience is no longer held to be a grounding factor with regard to the truth or falsity of its axioms and inference rules.</a:t>
            </a:r>
          </a:p>
          <a:p>
            <a:r>
              <a:rPr lang="en-US" sz="2200" dirty="0"/>
              <a:t>On the other hand, it cannot be conceded without qualification that a mathematical proof which was invented in a dream or during a hallucination will turn out to be valid when its inventor comes out of this condition. The proof will be valid only if it is possible to re­construct in the first person the procedural steps leading to the de­sired conclusion.</a:t>
            </a:r>
            <a:endParaRPr lang="it-IT" sz="2200" dirty="0"/>
          </a:p>
        </p:txBody>
      </p:sp>
    </p:spTree>
    <p:extLst>
      <p:ext uri="{BB962C8B-B14F-4D97-AF65-F5344CB8AC3E}">
        <p14:creationId xmlns:p14="http://schemas.microsoft.com/office/powerpoint/2010/main" val="2309869026"/>
      </p:ext>
    </p:extLst>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it-IT" altLang="zh-CN" sz="3400" b="1" dirty="0" err="1" smtClean="0">
                <a:ea typeface="宋体" pitchFamily="2" charset="-122"/>
              </a:rPr>
              <a:t>Introduction</a:t>
            </a:r>
            <a:r>
              <a:rPr lang="it-IT" altLang="zh-CN" sz="3400" b="1" dirty="0">
                <a:ea typeface="宋体" pitchFamily="2" charset="-122"/>
              </a:rPr>
              <a:t>: The </a:t>
            </a:r>
            <a:r>
              <a:rPr lang="it-IT" altLang="zh-CN" sz="3400" b="1" dirty="0" err="1">
                <a:ea typeface="宋体" pitchFamily="2" charset="-122"/>
              </a:rPr>
              <a:t>main</a:t>
            </a:r>
            <a:r>
              <a:rPr lang="it-IT" altLang="zh-CN" sz="3400" b="1" dirty="0">
                <a:ea typeface="宋体" pitchFamily="2" charset="-122"/>
              </a:rPr>
              <a:t> </a:t>
            </a:r>
            <a:r>
              <a:rPr lang="it-IT" altLang="zh-CN" sz="3400" b="1" dirty="0" err="1">
                <a:ea typeface="宋体" pitchFamily="2" charset="-122"/>
              </a:rPr>
              <a:t>thesis</a:t>
            </a:r>
            <a:r>
              <a:rPr lang="it-IT" altLang="zh-CN" sz="3400" dirty="0" smtClean="0">
                <a:ea typeface="宋体" pitchFamily="2" charset="-122"/>
              </a:rPr>
              <a:t> </a:t>
            </a:r>
            <a:endParaRPr lang="it-IT" altLang="it-IT" sz="3400" dirty="0" smtClean="0"/>
          </a:p>
        </p:txBody>
      </p:sp>
      <p:sp>
        <p:nvSpPr>
          <p:cNvPr id="4099" name="Rectangle 3"/>
          <p:cNvSpPr>
            <a:spLocks noGrp="1" noChangeArrowheads="1"/>
          </p:cNvSpPr>
          <p:nvPr>
            <p:ph type="body" idx="1"/>
          </p:nvPr>
        </p:nvSpPr>
        <p:spPr/>
        <p:txBody>
          <a:bodyPr/>
          <a:lstStyle/>
          <a:p>
            <a:pPr eaLnBrk="1" hangingPunct="1"/>
            <a:r>
              <a:rPr lang="en-GB" altLang="it-IT" sz="2400" dirty="0" smtClean="0"/>
              <a:t>My talk will address </a:t>
            </a:r>
            <a:r>
              <a:rPr lang="en-GB" altLang="de-DE" sz="2400" dirty="0" smtClean="0"/>
              <a:t>the problem of the nature </a:t>
            </a:r>
            <a:r>
              <a:rPr lang="en-GB" altLang="de-DE" sz="2400" dirty="0"/>
              <a:t>of thought experiments </a:t>
            </a:r>
            <a:r>
              <a:rPr lang="en-GB" altLang="de-DE" sz="2400" dirty="0" smtClean="0"/>
              <a:t>(TEs) in mathematics. </a:t>
            </a:r>
          </a:p>
          <a:p>
            <a:pPr eaLnBrk="1" hangingPunct="1"/>
            <a:r>
              <a:rPr lang="en-GB" altLang="it-IT" sz="2400" dirty="0" smtClean="0"/>
              <a:t>My main thesis: It is usually taken as obvious that there are mathematical </a:t>
            </a:r>
            <a:r>
              <a:rPr lang="en-GB" altLang="de-DE" sz="2400" dirty="0"/>
              <a:t>thought experiments </a:t>
            </a:r>
            <a:r>
              <a:rPr lang="en-GB" altLang="de-DE" sz="2400" dirty="0" smtClean="0"/>
              <a:t>(</a:t>
            </a:r>
            <a:r>
              <a:rPr lang="en-GB" altLang="it-IT" sz="2400" dirty="0" smtClean="0"/>
              <a:t>MTEs). But against the opinion held by almost all scholars, I shall maintain that, unlike in the natural sciences and applied mathematics, within pure mathematics TEs cannot be regarded as a particular method or a specialized domain. In this sense, it would be misleading, and therefore not advisable, to speak of TEs in (pure) mathematics. </a:t>
            </a:r>
            <a:endParaRPr lang="en-GB" altLang="it-IT" sz="2400" dirty="0"/>
          </a:p>
        </p:txBody>
      </p:sp>
    </p:spTree>
  </p:cSld>
  <p:clrMapOvr>
    <a:masterClrMapping/>
  </p:clrMapOvr>
  <p:transition>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5263" y="333375"/>
            <a:ext cx="8015287" cy="914400"/>
          </a:xfrm>
        </p:spPr>
        <p:txBody>
          <a:bodyPr/>
          <a:lstStyle/>
          <a:p>
            <a:pPr eaLnBrk="1" hangingPunct="1"/>
            <a:r>
              <a:rPr lang="it-IT" altLang="it-IT" sz="3800" dirty="0" smtClean="0"/>
              <a:t> </a:t>
            </a:r>
            <a:r>
              <a:rPr lang="it-IT" altLang="it-IT" sz="3400" dirty="0" err="1" smtClean="0"/>
              <a:t>Brown</a:t>
            </a:r>
            <a:r>
              <a:rPr lang="it-IT" altLang="it-IT" sz="3400" dirty="0" smtClean="0"/>
              <a:t> on </a:t>
            </a:r>
            <a:r>
              <a:rPr lang="it-IT" altLang="it-IT" sz="3400" dirty="0" err="1" smtClean="0"/>
              <a:t>picture-proofs</a:t>
            </a:r>
            <a:r>
              <a:rPr lang="it-IT" altLang="it-IT" sz="3400" dirty="0" smtClean="0"/>
              <a:t> and intuitive </a:t>
            </a:r>
            <a:r>
              <a:rPr lang="it-IT" altLang="it-IT" sz="3400" dirty="0" err="1" smtClean="0"/>
              <a:t>seeing</a:t>
            </a:r>
            <a:endParaRPr lang="it-IT" altLang="it-IT" sz="3400" dirty="0" smtClean="0"/>
          </a:p>
        </p:txBody>
      </p:sp>
      <p:sp>
        <p:nvSpPr>
          <p:cNvPr id="16387" name="Rectangle 3"/>
          <p:cNvSpPr>
            <a:spLocks noGrp="1" noChangeArrowheads="1"/>
          </p:cNvSpPr>
          <p:nvPr>
            <p:ph type="body" idx="1"/>
          </p:nvPr>
        </p:nvSpPr>
        <p:spPr/>
        <p:txBody>
          <a:bodyPr/>
          <a:lstStyle/>
          <a:p>
            <a:pPr eaLnBrk="1" hangingPunct="1"/>
            <a:r>
              <a:rPr lang="en-US" altLang="it-IT" sz="2200" dirty="0" smtClean="0"/>
              <a:t>This question was at the </a:t>
            </a:r>
            <a:r>
              <a:rPr lang="en-US" altLang="it-IT" sz="2200" dirty="0" err="1" smtClean="0"/>
              <a:t>centre</a:t>
            </a:r>
            <a:r>
              <a:rPr lang="en-US" altLang="it-IT" sz="2200" dirty="0" smtClean="0"/>
              <a:t> of a debate between Norton and Brown. According to Brown many mathematical proofs presuppose that we immediately see the truth of a theorem, in a sense of seeing which is essentially similar to Plato’s. For example:</a:t>
            </a:r>
            <a:endParaRPr lang="it-IT" altLang="it-IT" sz="2200" dirty="0" smtClean="0"/>
          </a:p>
          <a:p>
            <a:pPr eaLnBrk="1" hangingPunct="1">
              <a:buFont typeface="Wingdings" pitchFamily="2" charset="2"/>
              <a:buNone/>
            </a:pPr>
            <a:r>
              <a:rPr lang="en-GB" altLang="it-IT" sz="2200" dirty="0" smtClean="0"/>
              <a:t>     </a:t>
            </a:r>
            <a:r>
              <a:rPr lang="en-US" altLang="it-IT" sz="2200" dirty="0" smtClean="0"/>
              <a:t>1 + 2 + 3 + … + n = n</a:t>
            </a:r>
            <a:r>
              <a:rPr lang="en-US" altLang="it-IT" sz="2200" baseline="30000" dirty="0" smtClean="0"/>
              <a:t>2</a:t>
            </a:r>
            <a:r>
              <a:rPr lang="en-US" altLang="it-IT" sz="2200" dirty="0" smtClean="0"/>
              <a:t>/2 + n/2</a:t>
            </a:r>
          </a:p>
          <a:p>
            <a:pPr eaLnBrk="1" hangingPunct="1">
              <a:buFont typeface="Wingdings" pitchFamily="2" charset="2"/>
              <a:buNone/>
            </a:pPr>
            <a:endParaRPr lang="en-US" altLang="it-IT" sz="2200" dirty="0"/>
          </a:p>
          <a:p>
            <a:pPr eaLnBrk="1" hangingPunct="1">
              <a:buFont typeface="Wingdings" pitchFamily="2" charset="2"/>
              <a:buNone/>
            </a:pPr>
            <a:endParaRPr lang="it-IT" altLang="it-IT" sz="2200" dirty="0" smtClean="0"/>
          </a:p>
          <a:p>
            <a:pPr eaLnBrk="1" hangingPunct="1">
              <a:buFont typeface="Wingdings" pitchFamily="2" charset="2"/>
              <a:buNone/>
            </a:pPr>
            <a:r>
              <a:rPr lang="en-US" altLang="it-IT" sz="2000" dirty="0" smtClean="0"/>
              <a:t> </a:t>
            </a:r>
            <a:endParaRPr lang="it-IT" altLang="it-IT" sz="2000" dirty="0" smtClean="0"/>
          </a:p>
        </p:txBody>
      </p:sp>
      <p:pic>
        <p:nvPicPr>
          <p:cNvPr id="16388" name="Immagin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3832" y="3861048"/>
            <a:ext cx="3384550"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it-IT" altLang="it-IT" sz="3800" dirty="0" smtClean="0"/>
              <a:t> Norton (and </a:t>
            </a:r>
            <a:r>
              <a:rPr lang="it-IT" altLang="it-IT" sz="3800" dirty="0" err="1" smtClean="0"/>
              <a:t>Peirce’s</a:t>
            </a:r>
            <a:r>
              <a:rPr lang="it-IT" altLang="it-IT" sz="3800" dirty="0" smtClean="0"/>
              <a:t>) </a:t>
            </a:r>
            <a:r>
              <a:rPr lang="it-IT" altLang="it-IT" sz="3800" dirty="0" err="1" smtClean="0"/>
              <a:t>rejoinder</a:t>
            </a:r>
            <a:endParaRPr lang="it-IT" altLang="it-IT" sz="3800" dirty="0" smtClean="0"/>
          </a:p>
        </p:txBody>
      </p:sp>
      <p:sp>
        <p:nvSpPr>
          <p:cNvPr id="17411" name="Rectangle 3"/>
          <p:cNvSpPr>
            <a:spLocks noGrp="1" noChangeArrowheads="1"/>
          </p:cNvSpPr>
          <p:nvPr>
            <p:ph type="body" idx="1"/>
          </p:nvPr>
        </p:nvSpPr>
        <p:spPr/>
        <p:txBody>
          <a:bodyPr/>
          <a:lstStyle/>
          <a:p>
            <a:pPr eaLnBrk="1" hangingPunct="1">
              <a:lnSpc>
                <a:spcPct val="80000"/>
              </a:lnSpc>
            </a:pPr>
            <a:r>
              <a:rPr lang="en-US" altLang="it-IT" sz="2200" dirty="0" smtClean="0"/>
              <a:t>On the contrary, according to Norton</a:t>
            </a:r>
          </a:p>
          <a:p>
            <a:pPr marL="0" indent="0" eaLnBrk="1" hangingPunct="1">
              <a:lnSpc>
                <a:spcPct val="80000"/>
              </a:lnSpc>
              <a:buNone/>
            </a:pPr>
            <a:r>
              <a:rPr lang="en-US" altLang="it-IT" sz="2200" dirty="0" smtClean="0"/>
              <a:t>“we do not immediately see the truth of the theorem upon being confronted with the figure. At first we are startled and then we give ourselves a silent commentary on the figure until we work it out. This may take more or less time according to our mathematical abilities but will be rapid in the case of someone with a mathematical background.” (Norton [1996], p. 352)</a:t>
            </a:r>
          </a:p>
          <a:p>
            <a:pPr marL="0" indent="0" eaLnBrk="1" hangingPunct="1">
              <a:lnSpc>
                <a:spcPct val="80000"/>
              </a:lnSpc>
              <a:buNone/>
            </a:pPr>
            <a:endParaRPr lang="en-US" sz="2200" dirty="0"/>
          </a:p>
          <a:p>
            <a:pPr marL="0" indent="0" eaLnBrk="1" hangingPunct="1">
              <a:lnSpc>
                <a:spcPct val="80000"/>
              </a:lnSpc>
              <a:buNone/>
            </a:pPr>
            <a:r>
              <a:rPr lang="en-US" sz="2200" dirty="0" smtClean="0"/>
              <a:t>On </a:t>
            </a:r>
            <a:r>
              <a:rPr lang="en-US" sz="2200" dirty="0"/>
              <a:t>this important issue, I side with Norton </a:t>
            </a:r>
            <a:r>
              <a:rPr lang="en-US" sz="2200" dirty="0" smtClean="0"/>
              <a:t>(and Peirce) against </a:t>
            </a:r>
            <a:r>
              <a:rPr lang="en-US" sz="2200" dirty="0"/>
              <a:t>Brown. </a:t>
            </a:r>
            <a:r>
              <a:rPr lang="en-US" sz="2200" dirty="0" smtClean="0"/>
              <a:t>Brown is wrong in underestimating the steps of reasoning or inference necessary in order to have an objective proof, i.e. an intersubjectively testable proof. </a:t>
            </a:r>
            <a:r>
              <a:rPr lang="en-US" altLang="it-IT" sz="2200" dirty="0" smtClean="0"/>
              <a:t>This </a:t>
            </a:r>
            <a:r>
              <a:rPr lang="en-US" altLang="it-IT" sz="2200" dirty="0"/>
              <a:t>is only a particular aspect of a much more general epistemological and methodological problem. </a:t>
            </a:r>
            <a:endParaRPr lang="en-US" altLang="it-IT" sz="2200" dirty="0" smtClean="0"/>
          </a:p>
        </p:txBody>
      </p:sp>
    </p:spTree>
  </p:cSld>
  <p:clrMapOvr>
    <a:masterClrMapping/>
  </p:clrMapOvr>
  <p:transition>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600" dirty="0" err="1" smtClean="0"/>
              <a:t>Context</a:t>
            </a:r>
            <a:r>
              <a:rPr lang="it-IT" altLang="it-IT" sz="3600" dirty="0" smtClean="0"/>
              <a:t> of </a:t>
            </a:r>
            <a:r>
              <a:rPr lang="it-IT" altLang="it-IT" sz="3600" dirty="0" err="1" smtClean="0"/>
              <a:t>discovery</a:t>
            </a:r>
            <a:r>
              <a:rPr lang="it-IT" altLang="it-IT" sz="3600" dirty="0" smtClean="0"/>
              <a:t> and </a:t>
            </a:r>
            <a:r>
              <a:rPr lang="it-IT" altLang="it-IT" sz="3600" dirty="0" err="1" smtClean="0"/>
              <a:t>context</a:t>
            </a:r>
            <a:r>
              <a:rPr lang="it-IT" altLang="it-IT" sz="3600" dirty="0" smtClean="0"/>
              <a:t> of </a:t>
            </a:r>
            <a:r>
              <a:rPr lang="it-IT" altLang="it-IT" sz="3600" dirty="0" err="1" smtClean="0"/>
              <a:t>justification</a:t>
            </a:r>
            <a:endParaRPr lang="it-IT" sz="3600" dirty="0"/>
          </a:p>
        </p:txBody>
      </p:sp>
      <p:sp>
        <p:nvSpPr>
          <p:cNvPr id="3" name="Segnaposto contenuto 2"/>
          <p:cNvSpPr>
            <a:spLocks noGrp="1"/>
          </p:cNvSpPr>
          <p:nvPr>
            <p:ph idx="1"/>
          </p:nvPr>
        </p:nvSpPr>
        <p:spPr/>
        <p:txBody>
          <a:bodyPr/>
          <a:lstStyle/>
          <a:p>
            <a:r>
              <a:rPr lang="en-US" altLang="it-IT" sz="2400" dirty="0" smtClean="0"/>
              <a:t>By separating discovery from justification, the </a:t>
            </a:r>
            <a:r>
              <a:rPr lang="en-US" altLang="it-IT" sz="2400" dirty="0" err="1" smtClean="0"/>
              <a:t>Neopositivists</a:t>
            </a:r>
            <a:r>
              <a:rPr lang="en-US" altLang="it-IT" sz="2400" dirty="0" smtClean="0"/>
              <a:t> and Popper overlooked the importance of a 'genetic' approach to the logical moment of justification. </a:t>
            </a:r>
          </a:p>
          <a:p>
            <a:r>
              <a:rPr lang="en-US" altLang="it-IT" sz="2400" dirty="0" smtClean="0"/>
              <a:t>A proposition may be conceived of as true or as justified only by retracing and consciously reconstructing in the first person the procedural steps that led to it. In other words, the justification of a theory would be impossible if it were separated from the reconstruction of the process that led to its discovery. In this sense, there is no point in time after which it is possible to disregard the ‘context of discovery’. </a:t>
            </a:r>
            <a:endParaRPr lang="it-IT" altLang="it-IT" sz="2400" dirty="0" smtClean="0"/>
          </a:p>
        </p:txBody>
      </p:sp>
    </p:spTree>
    <p:extLst>
      <p:ext uri="{BB962C8B-B14F-4D97-AF65-F5344CB8AC3E}">
        <p14:creationId xmlns:p14="http://schemas.microsoft.com/office/powerpoint/2010/main" val="3504612246"/>
      </p:ext>
    </p:extLst>
  </p:cSld>
  <p:clrMapOvr>
    <a:masterClrMapping/>
  </p:clrMapOvr>
  <p:transition>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Mathematical and </a:t>
            </a:r>
            <a:r>
              <a:rPr lang="it-IT" dirty="0" err="1" smtClean="0"/>
              <a:t>experimental</a:t>
            </a:r>
            <a:r>
              <a:rPr lang="it-IT" dirty="0" smtClean="0"/>
              <a:t> </a:t>
            </a:r>
            <a:r>
              <a:rPr lang="it-IT" dirty="0" err="1" smtClean="0"/>
              <a:t>proofs</a:t>
            </a:r>
            <a:r>
              <a:rPr lang="it-IT" dirty="0" smtClean="0"/>
              <a:t>: </a:t>
            </a:r>
            <a:r>
              <a:rPr lang="it-IT" dirty="0" err="1" smtClean="0"/>
              <a:t>analogy</a:t>
            </a:r>
            <a:endParaRPr lang="it-IT" dirty="0"/>
          </a:p>
        </p:txBody>
      </p:sp>
      <p:sp>
        <p:nvSpPr>
          <p:cNvPr id="3" name="Segnaposto contenuto 2"/>
          <p:cNvSpPr>
            <a:spLocks noGrp="1"/>
          </p:cNvSpPr>
          <p:nvPr>
            <p:ph idx="1"/>
          </p:nvPr>
        </p:nvSpPr>
        <p:spPr/>
        <p:txBody>
          <a:bodyPr/>
          <a:lstStyle/>
          <a:p>
            <a:r>
              <a:rPr lang="en-US" sz="2400" dirty="0"/>
              <a:t>There is a basic </a:t>
            </a:r>
            <a:r>
              <a:rPr lang="en-US" sz="2400" dirty="0" smtClean="0"/>
              <a:t>analogy between </a:t>
            </a:r>
            <a:r>
              <a:rPr lang="en-US" sz="2400" dirty="0"/>
              <a:t>a mathematical test and a physical one. A mathematician justifies a theorem by the same means that were used in constructing its demonstration; in the same way, an empirical hypothesis can be tested </a:t>
            </a:r>
            <a:r>
              <a:rPr lang="en-US" sz="2400" dirty="0" smtClean="0"/>
              <a:t>by </a:t>
            </a:r>
            <a:r>
              <a:rPr lang="en-US" sz="2400" dirty="0"/>
              <a:t>reproducing the same </a:t>
            </a:r>
            <a:r>
              <a:rPr lang="en-US" sz="2400" dirty="0" smtClean="0"/>
              <a:t>experimental steps </a:t>
            </a:r>
            <a:r>
              <a:rPr lang="en-US" sz="2400" dirty="0"/>
              <a:t>that confirmed it in the first place.</a:t>
            </a:r>
            <a:endParaRPr lang="it-IT" sz="2400" dirty="0"/>
          </a:p>
          <a:p>
            <a:endParaRPr lang="it-IT" dirty="0"/>
          </a:p>
        </p:txBody>
      </p:sp>
    </p:spTree>
    <p:extLst>
      <p:ext uri="{BB962C8B-B14F-4D97-AF65-F5344CB8AC3E}">
        <p14:creationId xmlns:p14="http://schemas.microsoft.com/office/powerpoint/2010/main" val="189352638"/>
      </p:ext>
    </p:extLst>
  </p:cSld>
  <p:clrMapOvr>
    <a:masterClrMapping/>
  </p:clrMapOvr>
  <p:transition>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t>Mathematical and </a:t>
            </a:r>
            <a:r>
              <a:rPr lang="it-IT" sz="3600" dirty="0" err="1" smtClean="0"/>
              <a:t>experimental</a:t>
            </a:r>
            <a:r>
              <a:rPr lang="it-IT" sz="3600" dirty="0" smtClean="0"/>
              <a:t> </a:t>
            </a:r>
            <a:r>
              <a:rPr lang="it-IT" sz="3600" dirty="0" err="1" smtClean="0"/>
              <a:t>proofs</a:t>
            </a:r>
            <a:r>
              <a:rPr lang="it-IT" sz="3600" dirty="0" smtClean="0"/>
              <a:t>: </a:t>
            </a:r>
            <a:r>
              <a:rPr lang="it-IT" sz="3600" dirty="0" err="1" smtClean="0"/>
              <a:t>difference</a:t>
            </a:r>
            <a:endParaRPr lang="it-IT" sz="3600" dirty="0"/>
          </a:p>
        </p:txBody>
      </p:sp>
      <p:sp>
        <p:nvSpPr>
          <p:cNvPr id="3" name="Segnaposto contenuto 2"/>
          <p:cNvSpPr>
            <a:spLocks noGrp="1"/>
          </p:cNvSpPr>
          <p:nvPr>
            <p:ph idx="1"/>
          </p:nvPr>
        </p:nvSpPr>
        <p:spPr/>
        <p:txBody>
          <a:bodyPr/>
          <a:lstStyle/>
          <a:p>
            <a:r>
              <a:rPr lang="en-US" sz="2200" dirty="0" smtClean="0"/>
              <a:t>However, the mathematician and the scientist return to their respective sources, as it were, walking along two opposite river banks, where, in a sense (not absolutely</a:t>
            </a:r>
            <a:r>
              <a:rPr lang="en-US" sz="2200" dirty="0"/>
              <a:t>, </a:t>
            </a:r>
            <a:r>
              <a:rPr lang="en-US" sz="2200" dirty="0" smtClean="0"/>
              <a:t>but as </a:t>
            </a:r>
            <a:r>
              <a:rPr lang="en-US" sz="2200" dirty="0"/>
              <a:t>a result of a </a:t>
            </a:r>
            <a:r>
              <a:rPr lang="en-US" sz="2200" dirty="0" smtClean="0"/>
              <a:t>choice), it is impossible to cross from one to the other.</a:t>
            </a:r>
          </a:p>
          <a:p>
            <a:r>
              <a:rPr lang="en-US" sz="2200" dirty="0"/>
              <a:t>In pure mathematics the procedural steps which justify a particular result are concerned not with what exists, but </a:t>
            </a:r>
            <a:r>
              <a:rPr lang="en-US" sz="2200" dirty="0" smtClean="0"/>
              <a:t>with </a:t>
            </a:r>
            <a:r>
              <a:rPr lang="en-US" sz="2200" dirty="0"/>
              <a:t>what could possibly exist. Therefore there is no need to refer to the concrete working of our ideas or to particular facts or real processes in the world. In this case there is, at least directly, no reality which could possibly unfold differently from the way in which the proof was developed.</a:t>
            </a:r>
            <a:endParaRPr lang="it-IT" sz="2200" dirty="0"/>
          </a:p>
        </p:txBody>
      </p:sp>
    </p:spTree>
    <p:extLst>
      <p:ext uri="{BB962C8B-B14F-4D97-AF65-F5344CB8AC3E}">
        <p14:creationId xmlns:p14="http://schemas.microsoft.com/office/powerpoint/2010/main" val="931215676"/>
      </p:ext>
    </p:extLst>
  </p:cSld>
  <p:clrMapOvr>
    <a:masterClrMapping/>
  </p:clrMapOvr>
  <p:transition>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t>What About Thoughts Experiments? A definition of empirical TEs</a:t>
            </a:r>
            <a:endParaRPr lang="it-IT" sz="3600" dirty="0"/>
          </a:p>
        </p:txBody>
      </p:sp>
      <p:sp>
        <p:nvSpPr>
          <p:cNvPr id="3" name="Segnaposto contenuto 2"/>
          <p:cNvSpPr>
            <a:spLocks noGrp="1"/>
          </p:cNvSpPr>
          <p:nvPr>
            <p:ph idx="1"/>
          </p:nvPr>
        </p:nvSpPr>
        <p:spPr>
          <a:xfrm>
            <a:off x="609600" y="1412776"/>
            <a:ext cx="7924800" cy="4607024"/>
          </a:xfrm>
        </p:spPr>
        <p:txBody>
          <a:bodyPr/>
          <a:lstStyle/>
          <a:p>
            <a:r>
              <a:rPr lang="en-US" sz="2300" dirty="0"/>
              <a:t>Now, </a:t>
            </a:r>
            <a:r>
              <a:rPr lang="en-US" sz="2300" dirty="0" smtClean="0"/>
              <a:t>if we compare what we have been saying with the concept of an empirical TE, we may come the the main claim of my talk</a:t>
            </a:r>
            <a:r>
              <a:rPr lang="en-US" sz="2300" i="1" dirty="0" smtClean="0"/>
              <a:t>.</a:t>
            </a:r>
          </a:p>
          <a:p>
            <a:pPr eaLnBrk="1" hangingPunct="1"/>
            <a:r>
              <a:rPr lang="en-US" sz="2300" dirty="0"/>
              <a:t>Let us begin with a general definition of </a:t>
            </a:r>
            <a:r>
              <a:rPr lang="en-US" sz="2300" dirty="0" smtClean="0"/>
              <a:t>an empirical TE</a:t>
            </a:r>
            <a:r>
              <a:rPr lang="en-US" sz="2300" dirty="0"/>
              <a:t>, which one can expect to be compatible with the </a:t>
            </a:r>
            <a:r>
              <a:rPr lang="en-US" sz="2300" dirty="0" smtClean="0"/>
              <a:t>different main accounts about this topics.</a:t>
            </a:r>
            <a:endParaRPr lang="en-US" sz="2300" dirty="0"/>
          </a:p>
          <a:p>
            <a:pPr eaLnBrk="1" hangingPunct="1"/>
            <a:r>
              <a:rPr lang="en-US" altLang="it-IT" sz="2300" dirty="0"/>
              <a:t>An empirical TE anticipates –</a:t>
            </a:r>
            <a:r>
              <a:rPr lang="en-GB" altLang="it-IT" sz="2300" dirty="0"/>
              <a:t> counterfactually and at the mental level </a:t>
            </a:r>
            <a:r>
              <a:rPr lang="en-US" altLang="it-IT" sz="2300" dirty="0"/>
              <a:t>–</a:t>
            </a:r>
            <a:r>
              <a:rPr lang="en-GB" altLang="it-IT" sz="2300" dirty="0"/>
              <a:t> </a:t>
            </a:r>
            <a:r>
              <a:rPr lang="en-US" altLang="it-IT" sz="2300" dirty="0"/>
              <a:t> a hypothetical experimental situation so that, on the basis of previous knowledge, we are confident that certain interventions on the experimental apparatus will modify some of its aspects (or ‘variables’) with such a degree of probability that the actual execution of the experiment becomes superfluous (cf. Buzzoni 2008: 93). </a:t>
            </a:r>
            <a:endParaRPr lang="en-GB" altLang="it-IT" sz="2300" dirty="0"/>
          </a:p>
          <a:p>
            <a:endParaRPr lang="en-US" sz="2400" i="1" dirty="0" smtClean="0"/>
          </a:p>
          <a:p>
            <a:endParaRPr lang="it-IT" dirty="0"/>
          </a:p>
        </p:txBody>
      </p:sp>
    </p:spTree>
    <p:extLst>
      <p:ext uri="{BB962C8B-B14F-4D97-AF65-F5344CB8AC3E}">
        <p14:creationId xmlns:p14="http://schemas.microsoft.com/office/powerpoint/2010/main" val="89003894"/>
      </p:ext>
    </p:extLst>
  </p:cSld>
  <p:clrMapOvr>
    <a:masterClrMapping/>
  </p:clrMapOvr>
  <p:transition>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t>An </a:t>
            </a:r>
            <a:r>
              <a:rPr lang="it-IT" sz="3600" dirty="0" err="1" smtClean="0"/>
              <a:t>example</a:t>
            </a:r>
            <a:r>
              <a:rPr lang="it-IT" sz="3600" dirty="0" smtClean="0"/>
              <a:t>: </a:t>
            </a:r>
            <a:r>
              <a:rPr lang="it-IT" sz="3600" dirty="0" err="1" smtClean="0"/>
              <a:t>Stevin’s</a:t>
            </a:r>
            <a:r>
              <a:rPr lang="it-IT" sz="3600" dirty="0" smtClean="0"/>
              <a:t> </a:t>
            </a:r>
            <a:r>
              <a:rPr lang="it-IT" sz="3600" dirty="0" err="1" smtClean="0"/>
              <a:t>inclined</a:t>
            </a:r>
            <a:r>
              <a:rPr lang="it-IT" sz="3600" dirty="0" smtClean="0"/>
              <a:t> </a:t>
            </a:r>
            <a:r>
              <a:rPr lang="it-IT" sz="3600" dirty="0" err="1" smtClean="0"/>
              <a:t>plane</a:t>
            </a:r>
            <a:endParaRPr lang="it-IT" sz="3600" dirty="0"/>
          </a:p>
        </p:txBody>
      </p:sp>
      <p:sp>
        <p:nvSpPr>
          <p:cNvPr id="3" name="Segnaposto contenuto 2"/>
          <p:cNvSpPr>
            <a:spLocks noGrp="1"/>
          </p:cNvSpPr>
          <p:nvPr>
            <p:ph idx="1"/>
          </p:nvPr>
        </p:nvSpPr>
        <p:spPr/>
        <p:txBody>
          <a:bodyPr/>
          <a:lstStyle/>
          <a:p>
            <a:r>
              <a:rPr lang="en-GB" sz="2400" dirty="0"/>
              <a:t>When a chain is draped over a double frictionless </a:t>
            </a:r>
            <a:r>
              <a:rPr lang="en-GB" sz="2400" dirty="0" smtClean="0"/>
              <a:t>inclined plane</a:t>
            </a:r>
            <a:r>
              <a:rPr lang="en-GB" sz="2400" dirty="0"/>
              <a:t>, </a:t>
            </a:r>
            <a:r>
              <a:rPr lang="en-GB" sz="2400" dirty="0" smtClean="0"/>
              <a:t>will </a:t>
            </a:r>
            <a:r>
              <a:rPr lang="en-GB" sz="2400" dirty="0" smtClean="0"/>
              <a:t>anything happen?</a:t>
            </a:r>
            <a:endParaRPr lang="en-GB" sz="2400" dirty="0" smtClean="0"/>
          </a:p>
        </p:txBody>
      </p:sp>
      <p:pic>
        <p:nvPicPr>
          <p:cNvPr id="43010"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356992"/>
            <a:ext cx="2808312" cy="2694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9369877"/>
      </p:ext>
    </p:extLst>
  </p:cSld>
  <p:clrMapOvr>
    <a:masterClrMapping/>
  </p:clrMapOvr>
  <p:transition>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err="1" smtClean="0"/>
              <a:t>Stevin’s</a:t>
            </a:r>
            <a:r>
              <a:rPr lang="it-IT" sz="3600" dirty="0" smtClean="0"/>
              <a:t> </a:t>
            </a:r>
            <a:r>
              <a:rPr lang="it-IT" sz="3600" dirty="0" err="1" smtClean="0"/>
              <a:t>inclined</a:t>
            </a:r>
            <a:r>
              <a:rPr lang="it-IT" sz="3600" dirty="0" smtClean="0"/>
              <a:t> </a:t>
            </a:r>
            <a:r>
              <a:rPr lang="it-IT" sz="3600" dirty="0" err="1" smtClean="0"/>
              <a:t>plane</a:t>
            </a:r>
            <a:r>
              <a:rPr lang="it-IT" sz="3600" dirty="0" smtClean="0"/>
              <a:t> (and </a:t>
            </a:r>
            <a:r>
              <a:rPr lang="it-IT" sz="3600" dirty="0" err="1" smtClean="0"/>
              <a:t>gravestone</a:t>
            </a:r>
            <a:r>
              <a:rPr lang="it-IT" sz="3600" dirty="0" smtClean="0"/>
              <a:t>!)</a:t>
            </a:r>
            <a:endParaRPr lang="it-IT" sz="3600" dirty="0"/>
          </a:p>
        </p:txBody>
      </p:sp>
      <p:sp>
        <p:nvSpPr>
          <p:cNvPr id="3" name="Segnaposto contenuto 2"/>
          <p:cNvSpPr>
            <a:spLocks noGrp="1"/>
          </p:cNvSpPr>
          <p:nvPr>
            <p:ph idx="1"/>
          </p:nvPr>
        </p:nvSpPr>
        <p:spPr/>
        <p:txBody>
          <a:bodyPr/>
          <a:lstStyle/>
          <a:p>
            <a:r>
              <a:rPr lang="en-GB" sz="2400" dirty="0" smtClean="0"/>
              <a:t>Add some </a:t>
            </a:r>
            <a:r>
              <a:rPr lang="en-GB" sz="2400" dirty="0" smtClean="0"/>
              <a:t>links, and it becomes obvious </a:t>
            </a:r>
            <a:r>
              <a:rPr lang="en-GB" sz="2400" dirty="0" smtClean="0"/>
              <a:t>that the initial setup must have been in </a:t>
            </a:r>
            <a:r>
              <a:rPr lang="en-GB" sz="2400" dirty="0" smtClean="0"/>
              <a:t>equilibrium</a:t>
            </a:r>
            <a:r>
              <a:rPr lang="en-GB" sz="2400" dirty="0" smtClean="0"/>
              <a:t>. </a:t>
            </a:r>
            <a:r>
              <a:rPr lang="en-GB" sz="2400" dirty="0" smtClean="0"/>
              <a:t>Otherwise: a </a:t>
            </a:r>
            <a:r>
              <a:rPr lang="en-GB" sz="2400" dirty="0" smtClean="0"/>
              <a:t>perpetual motion machine. </a:t>
            </a:r>
            <a:endParaRPr lang="it-IT" sz="2400" dirty="0" smtClean="0"/>
          </a:p>
          <a:p>
            <a:endParaRPr lang="it-IT" dirty="0"/>
          </a:p>
        </p:txBody>
      </p:sp>
      <p:pic>
        <p:nvPicPr>
          <p:cNvPr id="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284984"/>
            <a:ext cx="2320925"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0351016"/>
      </p:ext>
    </p:extLst>
  </p:cSld>
  <p:clrMapOvr>
    <a:masterClrMapping/>
  </p:clrMapOvr>
  <p:transition>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600" dirty="0"/>
              <a:t>In a </a:t>
            </a:r>
            <a:r>
              <a:rPr lang="it-IT" altLang="it-IT" sz="3600" dirty="0" err="1"/>
              <a:t>sense</a:t>
            </a:r>
            <a:r>
              <a:rPr lang="it-IT" altLang="it-IT" sz="3600" dirty="0"/>
              <a:t>, </a:t>
            </a:r>
            <a:r>
              <a:rPr lang="it-IT" altLang="it-IT" sz="3600" dirty="0" err="1"/>
              <a:t>there</a:t>
            </a:r>
            <a:r>
              <a:rPr lang="it-IT" altLang="it-IT" sz="3600" dirty="0"/>
              <a:t> </a:t>
            </a:r>
            <a:r>
              <a:rPr lang="it-IT" altLang="it-IT" sz="3600" dirty="0" smtClean="0"/>
              <a:t>are no </a:t>
            </a:r>
            <a:r>
              <a:rPr lang="it-IT" altLang="it-IT" sz="3600" dirty="0" err="1"/>
              <a:t>TEs</a:t>
            </a:r>
            <a:r>
              <a:rPr lang="it-IT" altLang="it-IT" sz="3600" dirty="0"/>
              <a:t>  in pure </a:t>
            </a:r>
            <a:r>
              <a:rPr lang="it-IT" altLang="it-IT" sz="3600" dirty="0" err="1"/>
              <a:t>mathematics</a:t>
            </a:r>
            <a:endParaRPr lang="it-IT" sz="3600" dirty="0"/>
          </a:p>
        </p:txBody>
      </p:sp>
      <p:sp>
        <p:nvSpPr>
          <p:cNvPr id="3" name="Segnaposto contenuto 2"/>
          <p:cNvSpPr>
            <a:spLocks noGrp="1"/>
          </p:cNvSpPr>
          <p:nvPr>
            <p:ph idx="1"/>
          </p:nvPr>
        </p:nvSpPr>
        <p:spPr/>
        <p:txBody>
          <a:bodyPr/>
          <a:lstStyle/>
          <a:p>
            <a:pPr eaLnBrk="1" hangingPunct="1"/>
            <a:r>
              <a:rPr lang="en-GB" altLang="it-IT" sz="2200" dirty="0"/>
              <a:t>In my opinion, </a:t>
            </a:r>
            <a:r>
              <a:rPr lang="en-GB" altLang="it-IT" sz="2200" i="1" dirty="0"/>
              <a:t>empirical</a:t>
            </a:r>
            <a:r>
              <a:rPr lang="en-GB" altLang="it-IT" sz="2200" dirty="0"/>
              <a:t> TEs should be capable</a:t>
            </a:r>
            <a:r>
              <a:rPr lang="en-US" altLang="it-IT" sz="2200" dirty="0"/>
              <a:t>, at least in principle, of being realized, i.e. transformed into REs</a:t>
            </a:r>
            <a:r>
              <a:rPr lang="en-GB" altLang="it-IT" sz="2200" dirty="0"/>
              <a:t>. </a:t>
            </a:r>
            <a:r>
              <a:rPr lang="en-US" sz="2200" dirty="0" smtClean="0"/>
              <a:t>I </a:t>
            </a:r>
            <a:r>
              <a:rPr lang="en-US" sz="2200" dirty="0"/>
              <a:t>have </a:t>
            </a:r>
            <a:r>
              <a:rPr lang="en-US" sz="2200" dirty="0" smtClean="0"/>
              <a:t>made this point </a:t>
            </a:r>
            <a:r>
              <a:rPr lang="en-US" sz="2200" dirty="0"/>
              <a:t>elsewhere </a:t>
            </a:r>
            <a:r>
              <a:rPr lang="en-GB" altLang="it-IT" sz="2200" dirty="0"/>
              <a:t>(Buzzoni 2008), and to discuss it </a:t>
            </a:r>
            <a:r>
              <a:rPr lang="en-US" altLang="it-IT" sz="2200" dirty="0"/>
              <a:t>falls outside the purpose of this </a:t>
            </a:r>
            <a:r>
              <a:rPr lang="en-GB" altLang="it-IT" sz="2200" dirty="0"/>
              <a:t>talk. </a:t>
            </a:r>
            <a:r>
              <a:rPr lang="en-US" sz="2200" dirty="0"/>
              <a:t>Assuming its correctness,  I shall apply this view to our present problem</a:t>
            </a:r>
            <a:r>
              <a:rPr lang="en-US" sz="2200" dirty="0" smtClean="0"/>
              <a:t>.</a:t>
            </a:r>
          </a:p>
          <a:p>
            <a:pPr eaLnBrk="1" hangingPunct="1"/>
            <a:r>
              <a:rPr lang="en-US" altLang="it-IT" sz="2200" dirty="0"/>
              <a:t>Given the self-protection of pure mathematics against new and potentially refuting experience – unlike applied mathematics and empirical knowledge – </a:t>
            </a:r>
            <a:r>
              <a:rPr lang="en-US" sz="2200" dirty="0"/>
              <a:t>t</a:t>
            </a:r>
            <a:r>
              <a:rPr lang="en-US" altLang="it-IT" sz="2200" dirty="0"/>
              <a:t>here can be no actual distinction between REs and TEs: </a:t>
            </a:r>
            <a:r>
              <a:rPr lang="en-US" altLang="it-IT" sz="2200" i="1" dirty="0"/>
              <a:t>the actual performance of a MTE intended to demonstrate or to offer an ‘argument’ for a theorem totally coincides with the proof of, or argument for that theorem, thus leaving no room for a separate real performance of the experiment</a:t>
            </a:r>
            <a:r>
              <a:rPr lang="en-US" altLang="it-IT" sz="2200" dirty="0" smtClean="0"/>
              <a:t>.</a:t>
            </a:r>
            <a:endParaRPr lang="en-US" altLang="it-IT" sz="2200" dirty="0"/>
          </a:p>
        </p:txBody>
      </p:sp>
    </p:spTree>
    <p:extLst>
      <p:ext uri="{BB962C8B-B14F-4D97-AF65-F5344CB8AC3E}">
        <p14:creationId xmlns:p14="http://schemas.microsoft.com/office/powerpoint/2010/main" val="1359211335"/>
      </p:ext>
    </p:extLst>
  </p:cSld>
  <p:clrMapOvr>
    <a:masterClrMapping/>
  </p:clrMapOvr>
  <p:transition>
    <p:comb/>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it-IT" altLang="it-IT" sz="3800" dirty="0" smtClean="0"/>
              <a:t>The main reason</a:t>
            </a:r>
          </a:p>
        </p:txBody>
      </p:sp>
      <p:sp>
        <p:nvSpPr>
          <p:cNvPr id="22531" name="Rectangle 3"/>
          <p:cNvSpPr>
            <a:spLocks noGrp="1" noChangeArrowheads="1"/>
          </p:cNvSpPr>
          <p:nvPr>
            <p:ph type="body" idx="1"/>
          </p:nvPr>
        </p:nvSpPr>
        <p:spPr/>
        <p:txBody>
          <a:bodyPr/>
          <a:lstStyle/>
          <a:p>
            <a:pPr eaLnBrk="1" hangingPunct="1"/>
            <a:r>
              <a:rPr lang="en-US" altLang="it-IT" sz="2400" dirty="0" smtClean="0"/>
              <a:t>Given the fundamental difference between empirical and mathematical thinking, the main </a:t>
            </a:r>
            <a:r>
              <a:rPr lang="en-US" sz="2400" dirty="0" smtClean="0"/>
              <a:t>reason Mach had to distinguish between real and thought experiment - that is, its </a:t>
            </a:r>
            <a:r>
              <a:rPr lang="en-US" sz="2400" dirty="0"/>
              <a:t>greater </a:t>
            </a:r>
            <a:r>
              <a:rPr lang="en-US" sz="2400" dirty="0" err="1" smtClean="0"/>
              <a:t>economicity</a:t>
            </a:r>
            <a:r>
              <a:rPr lang="en-US" sz="2400" dirty="0" smtClean="0"/>
              <a:t> (not only in mental sense) - becomes </a:t>
            </a:r>
            <a:r>
              <a:rPr lang="en-US" sz="2400" dirty="0"/>
              <a:t>meaningless. </a:t>
            </a:r>
            <a:endParaRPr lang="en-US" sz="2400" dirty="0" smtClean="0"/>
          </a:p>
          <a:p>
            <a:pPr eaLnBrk="1" hangingPunct="1"/>
            <a:r>
              <a:rPr lang="en-US" sz="2400" dirty="0" smtClean="0"/>
              <a:t>For this reason, it </a:t>
            </a:r>
            <a:r>
              <a:rPr lang="en-US" sz="2400" dirty="0"/>
              <a:t>is ambiguous and therefore misleading to speak of </a:t>
            </a:r>
            <a:r>
              <a:rPr lang="en-US" sz="2400" dirty="0" smtClean="0"/>
              <a:t>MTEs: it </a:t>
            </a:r>
            <a:r>
              <a:rPr lang="en-US" sz="2400" dirty="0"/>
              <a:t>would suggest that also </a:t>
            </a:r>
            <a:r>
              <a:rPr lang="en-US" altLang="it-IT" sz="2400" dirty="0"/>
              <a:t>in this case</a:t>
            </a:r>
            <a:r>
              <a:rPr lang="en-US" sz="2400" dirty="0"/>
              <a:t> </a:t>
            </a:r>
            <a:r>
              <a:rPr lang="en-US" altLang="it-IT" sz="2400" dirty="0"/>
              <a:t>we may find a distinction similar to that of thought and real experiments.</a:t>
            </a:r>
            <a:endParaRPr lang="it-IT" altLang="it-IT" sz="2400" dirty="0" smtClean="0"/>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it-IT" sz="3200" b="1" dirty="0" smtClean="0"/>
              <a:t>The strength of Mathematical Platonism</a:t>
            </a:r>
            <a:endParaRPr lang="it-IT" altLang="it-IT" sz="3800" dirty="0" smtClean="0"/>
          </a:p>
        </p:txBody>
      </p:sp>
      <p:sp>
        <p:nvSpPr>
          <p:cNvPr id="6147" name="Rectangle 3"/>
          <p:cNvSpPr>
            <a:spLocks noGrp="1" noChangeArrowheads="1"/>
          </p:cNvSpPr>
          <p:nvPr>
            <p:ph type="body" idx="1"/>
          </p:nvPr>
        </p:nvSpPr>
        <p:spPr/>
        <p:txBody>
          <a:bodyPr/>
          <a:lstStyle/>
          <a:p>
            <a:pPr marL="0" indent="0">
              <a:spcBef>
                <a:spcPts val="0"/>
              </a:spcBef>
            </a:pPr>
            <a:r>
              <a:rPr lang="en-US" altLang="de-DE" sz="2400" dirty="0" smtClean="0"/>
              <a:t> </a:t>
            </a:r>
            <a:r>
              <a:rPr lang="en-GB" altLang="de-DE" sz="2400" dirty="0" smtClean="0"/>
              <a:t>For the purposes of my talk, I have to give at least a rough idea of what I mean when I speak of mathematics as distinguished from the empirical sciences</a:t>
            </a:r>
            <a:r>
              <a:rPr lang="en-GB" altLang="it-IT" sz="2400" dirty="0" smtClean="0"/>
              <a:t>.</a:t>
            </a:r>
          </a:p>
          <a:p>
            <a:pPr marL="0" indent="0">
              <a:spcBef>
                <a:spcPts val="0"/>
              </a:spcBef>
            </a:pPr>
            <a:r>
              <a:rPr lang="en-GB" altLang="de-DE" sz="2400" dirty="0" smtClean="0"/>
              <a:t> In today's debate about the scope and limits of TEs, an authoritative definition of mathematical Platonism comes from Brown:</a:t>
            </a:r>
          </a:p>
          <a:p>
            <a:pPr marL="0" indent="0">
              <a:buNone/>
            </a:pPr>
            <a:r>
              <a:rPr lang="en-GB" altLang="de-DE" sz="2400" dirty="0" smtClean="0"/>
              <a:t>«Platonism is the doctrine with (1) an ontological ingredient that mathematical entities are perfectly real (though they are abstract, not physical) things that exist outside of space and time, and (2) an epis­temological ingredient that we can somehow intuit, perceive, or intel­lectually grasp (some of) these abstract entities.» (Brown [2007b], p. 9)</a:t>
            </a:r>
          </a:p>
          <a:p>
            <a:pPr eaLnBrk="1" hangingPunct="1">
              <a:buFont typeface="Wingdings" pitchFamily="2" charset="2"/>
              <a:buNone/>
            </a:pPr>
            <a:endParaRPr lang="en-US" altLang="it-IT" sz="2400" dirty="0" smtClean="0"/>
          </a:p>
        </p:txBody>
      </p:sp>
    </p:spTree>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it-IT" altLang="it-IT" sz="3600" dirty="0" smtClean="0"/>
              <a:t>Some </a:t>
            </a:r>
            <a:r>
              <a:rPr lang="it-IT" altLang="it-IT" sz="3600" dirty="0" err="1" smtClean="0"/>
              <a:t>objections</a:t>
            </a:r>
            <a:r>
              <a:rPr lang="it-IT" altLang="it-IT" sz="3600" dirty="0" smtClean="0"/>
              <a:t>: 1) </a:t>
            </a:r>
            <a:r>
              <a:rPr lang="it-IT" altLang="it-IT" sz="3600" dirty="0" err="1" smtClean="0"/>
              <a:t>Reply</a:t>
            </a:r>
            <a:r>
              <a:rPr lang="it-IT" altLang="it-IT" sz="3600" dirty="0" smtClean="0"/>
              <a:t> </a:t>
            </a:r>
            <a:r>
              <a:rPr lang="it-IT" altLang="it-IT" sz="3600" dirty="0"/>
              <a:t>to </a:t>
            </a:r>
            <a:r>
              <a:rPr lang="it-IT" altLang="it-IT" sz="3600" dirty="0" err="1" smtClean="0"/>
              <a:t>Brown</a:t>
            </a:r>
            <a:endParaRPr lang="it-IT" altLang="it-IT" sz="3600" dirty="0" smtClean="0"/>
          </a:p>
        </p:txBody>
      </p:sp>
      <p:sp>
        <p:nvSpPr>
          <p:cNvPr id="23555" name="Rectangle 3"/>
          <p:cNvSpPr>
            <a:spLocks noGrp="1" noChangeArrowheads="1"/>
          </p:cNvSpPr>
          <p:nvPr>
            <p:ph type="body" idx="1"/>
          </p:nvPr>
        </p:nvSpPr>
        <p:spPr/>
        <p:txBody>
          <a:bodyPr/>
          <a:lstStyle/>
          <a:p>
            <a:pPr marL="0" indent="0" eaLnBrk="1" hangingPunct="1">
              <a:lnSpc>
                <a:spcPts val="2500"/>
              </a:lnSpc>
              <a:spcBef>
                <a:spcPts val="0"/>
              </a:spcBef>
            </a:pPr>
            <a:r>
              <a:rPr lang="en-US" altLang="it-IT" sz="2300" dirty="0" smtClean="0"/>
              <a:t> </a:t>
            </a:r>
            <a:r>
              <a:rPr lang="en-GB" altLang="it-IT" sz="2300" dirty="0" smtClean="0"/>
              <a:t>But – as Brown writes – it is a fact that in mathematics “there is something analogous to thought experiments – visual reasoning and picture proofs.” (Brown 2007; cf. in the same sense </a:t>
            </a:r>
            <a:r>
              <a:rPr lang="en-GB" sz="2300" dirty="0" err="1" smtClean="0"/>
              <a:t>Starikova</a:t>
            </a:r>
            <a:r>
              <a:rPr lang="en-GB" sz="2300" dirty="0" smtClean="0"/>
              <a:t> and </a:t>
            </a:r>
            <a:r>
              <a:rPr lang="en-GB" sz="2300" dirty="0" err="1" smtClean="0"/>
              <a:t>Giaquinto</a:t>
            </a:r>
            <a:r>
              <a:rPr lang="en-GB" sz="2300" dirty="0" smtClean="0"/>
              <a:t> 2017, with reference to my account</a:t>
            </a:r>
            <a:r>
              <a:rPr lang="en-GB" altLang="it-IT" sz="2300" dirty="0" smtClean="0"/>
              <a:t>)</a:t>
            </a:r>
          </a:p>
          <a:p>
            <a:pPr marL="0" indent="0" eaLnBrk="1" hangingPunct="1">
              <a:lnSpc>
                <a:spcPts val="2500"/>
              </a:lnSpc>
              <a:spcBef>
                <a:spcPts val="0"/>
              </a:spcBef>
            </a:pPr>
            <a:r>
              <a:rPr lang="en-GB" altLang="it-IT" sz="2300" dirty="0" smtClean="0"/>
              <a:t> Reply: </a:t>
            </a:r>
            <a:r>
              <a:rPr lang="en-GB" sz="2300" dirty="0"/>
              <a:t>This claim contains an element of truth. However, it is not easy to describe the relevance of this </a:t>
            </a:r>
            <a:r>
              <a:rPr lang="en-GB" sz="2300" dirty="0" smtClean="0"/>
              <a:t>analogy (a</a:t>
            </a:r>
            <a:r>
              <a:rPr lang="en-GB" altLang="it-IT" sz="2300" dirty="0" smtClean="0"/>
              <a:t>nalogies are always possible!), which does not exclude important differences. For example, in the natural sciences and in applied mathematics TEs cannot usually attain the same demonstrative power as the corresponding </a:t>
            </a:r>
            <a:r>
              <a:rPr lang="en-GB" altLang="it-IT" sz="2300" dirty="0" err="1" smtClean="0"/>
              <a:t>REs.</a:t>
            </a:r>
            <a:r>
              <a:rPr lang="en-GB" altLang="it-IT" sz="2300" dirty="0" smtClean="0"/>
              <a:t> In case of doubt we must turn to REs, which remain the ultimate criterion for all empirical TEs. On the contrary – as Brown himself points out – picture-proofs reach in many cases the same demonstrative power of ordinary proofs. </a:t>
            </a:r>
          </a:p>
          <a:p>
            <a:pPr eaLnBrk="1" hangingPunct="1"/>
            <a:endParaRPr lang="en-GB" altLang="it-IT" sz="2800" dirty="0" smtClean="0"/>
          </a:p>
        </p:txBody>
      </p:sp>
    </p:spTree>
  </p:cSld>
  <p:clrMapOvr>
    <a:masterClrMapping/>
  </p:clrMapOvr>
  <p:transition>
    <p:comb/>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it-IT" altLang="it-IT" sz="3600" dirty="0"/>
              <a:t>Some </a:t>
            </a:r>
            <a:r>
              <a:rPr lang="it-IT" altLang="it-IT" sz="3600" dirty="0" err="1"/>
              <a:t>objections</a:t>
            </a:r>
            <a:r>
              <a:rPr lang="it-IT" altLang="it-IT" sz="3600" dirty="0"/>
              <a:t>: </a:t>
            </a:r>
            <a:r>
              <a:rPr lang="it-IT" altLang="it-IT" sz="3600" dirty="0" err="1" smtClean="0"/>
              <a:t>Reply</a:t>
            </a:r>
            <a:r>
              <a:rPr lang="it-IT" altLang="it-IT" sz="3600" dirty="0" smtClean="0"/>
              <a:t> to Van </a:t>
            </a:r>
            <a:r>
              <a:rPr lang="it-IT" altLang="it-IT" sz="3600" dirty="0" err="1" smtClean="0"/>
              <a:t>Bendegem</a:t>
            </a:r>
            <a:r>
              <a:rPr lang="it-IT" altLang="it-IT" sz="3600" dirty="0" smtClean="0"/>
              <a:t> (I)</a:t>
            </a:r>
          </a:p>
        </p:txBody>
      </p:sp>
      <p:sp>
        <p:nvSpPr>
          <p:cNvPr id="25603" name="Rectangle 3"/>
          <p:cNvSpPr>
            <a:spLocks noGrp="1" noChangeArrowheads="1"/>
          </p:cNvSpPr>
          <p:nvPr>
            <p:ph type="body" idx="1"/>
          </p:nvPr>
        </p:nvSpPr>
        <p:spPr/>
        <p:txBody>
          <a:bodyPr/>
          <a:lstStyle/>
          <a:p>
            <a:pPr eaLnBrk="1" hangingPunct="1"/>
            <a:r>
              <a:rPr lang="en-US" sz="2400" dirty="0" smtClean="0"/>
              <a:t>A similar point </a:t>
            </a:r>
            <a:r>
              <a:rPr lang="en-US" sz="2400" dirty="0"/>
              <a:t>of view is taken up again by Van </a:t>
            </a:r>
            <a:r>
              <a:rPr lang="en-US" sz="2400" dirty="0" err="1"/>
              <a:t>Bendegem</a:t>
            </a:r>
            <a:r>
              <a:rPr lang="en-US" sz="2400" dirty="0"/>
              <a:t>, even though in a </a:t>
            </a:r>
            <a:r>
              <a:rPr lang="en-US" sz="2400" dirty="0" err="1"/>
              <a:t>Lakatosian</a:t>
            </a:r>
            <a:r>
              <a:rPr lang="en-US" sz="2400" dirty="0"/>
              <a:t> rather than in a Platonic spirit:</a:t>
            </a:r>
            <a:endParaRPr lang="it-IT" sz="2400" dirty="0"/>
          </a:p>
          <a:p>
            <a:pPr eaLnBrk="1" hangingPunct="1"/>
            <a:r>
              <a:rPr lang="en-US" altLang="it-IT" sz="2400" dirty="0" smtClean="0"/>
              <a:t>“If we equal facts for the scientist to proofs for the mathematician – he writes – then a MTE is to be something like an “imaginary” proof, that should help us to understand the proofs we are looking for. Hence the idea that MTEs should provide insight into either what a proof could look like, or why it is convincing, explanatory, in short, why it functions as a proof.” (Van </a:t>
            </a:r>
            <a:r>
              <a:rPr lang="en-US" altLang="it-IT" sz="2400" dirty="0" err="1" smtClean="0"/>
              <a:t>Bendegem</a:t>
            </a:r>
            <a:r>
              <a:rPr lang="en-US" altLang="it-IT" sz="2400" dirty="0" smtClean="0"/>
              <a:t>; cf. in the same sense </a:t>
            </a:r>
            <a:r>
              <a:rPr lang="en-US" altLang="it-IT" sz="2400" dirty="0" err="1" smtClean="0"/>
              <a:t>Starikova</a:t>
            </a:r>
            <a:r>
              <a:rPr lang="en-US" altLang="it-IT" sz="2400" dirty="0" smtClean="0"/>
              <a:t> and </a:t>
            </a:r>
            <a:r>
              <a:rPr lang="en-US" altLang="it-IT" sz="2400" dirty="0" err="1" smtClean="0"/>
              <a:t>Giaquinto</a:t>
            </a:r>
            <a:r>
              <a:rPr lang="en-US" altLang="it-IT" sz="2400" dirty="0" smtClean="0"/>
              <a:t> 2017, § 4)</a:t>
            </a:r>
            <a:endParaRPr lang="it-IT" altLang="it-IT" sz="2400" dirty="0" smtClean="0"/>
          </a:p>
        </p:txBody>
      </p:sp>
    </p:spTree>
  </p:cSld>
  <p:clrMapOvr>
    <a:masterClrMapping/>
  </p:clrMapOvr>
  <p:transition>
    <p:comb/>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it-IT" altLang="it-IT" sz="3600" dirty="0"/>
              <a:t>Some </a:t>
            </a:r>
            <a:r>
              <a:rPr lang="it-IT" altLang="it-IT" sz="3600" dirty="0" err="1"/>
              <a:t>objections</a:t>
            </a:r>
            <a:r>
              <a:rPr lang="it-IT" altLang="it-IT" sz="3600" dirty="0"/>
              <a:t>: </a:t>
            </a:r>
            <a:r>
              <a:rPr lang="it-IT" altLang="it-IT" sz="3600" dirty="0" err="1"/>
              <a:t>Reply</a:t>
            </a:r>
            <a:r>
              <a:rPr lang="it-IT" altLang="it-IT" sz="3600" dirty="0"/>
              <a:t> to Van </a:t>
            </a:r>
            <a:r>
              <a:rPr lang="it-IT" altLang="it-IT" sz="3600" dirty="0" err="1"/>
              <a:t>Bendegem</a:t>
            </a:r>
            <a:r>
              <a:rPr lang="it-IT" altLang="it-IT" sz="3600" dirty="0"/>
              <a:t> (</a:t>
            </a:r>
            <a:r>
              <a:rPr lang="it-IT" altLang="it-IT" sz="3600" dirty="0" smtClean="0"/>
              <a:t>II)</a:t>
            </a:r>
          </a:p>
        </p:txBody>
      </p:sp>
      <p:sp>
        <p:nvSpPr>
          <p:cNvPr id="26627" name="Rectangle 3"/>
          <p:cNvSpPr>
            <a:spLocks noGrp="1" noChangeArrowheads="1"/>
          </p:cNvSpPr>
          <p:nvPr>
            <p:ph type="body" idx="1"/>
          </p:nvPr>
        </p:nvSpPr>
        <p:spPr/>
        <p:txBody>
          <a:bodyPr/>
          <a:lstStyle/>
          <a:p>
            <a:pPr eaLnBrk="1" hangingPunct="1"/>
            <a:r>
              <a:rPr lang="en-US" altLang="it-IT" sz="2400" dirty="0"/>
              <a:t>Here, however, two points should be kept separate. </a:t>
            </a:r>
            <a:r>
              <a:rPr lang="en-US" altLang="it-IT" sz="2400" dirty="0" smtClean="0"/>
              <a:t>First, the </a:t>
            </a:r>
            <a:r>
              <a:rPr lang="en-US" altLang="it-IT" sz="2400" dirty="0"/>
              <a:t>claim that MTEs only provide insight into "what a proof could look like" makes them merely psychological, heuristic </a:t>
            </a:r>
            <a:r>
              <a:rPr lang="en-US" altLang="it-IT" sz="2400" dirty="0" smtClean="0"/>
              <a:t>devices, and this means to take up again the problematic difference between context of discovery and context of justification. </a:t>
            </a:r>
          </a:p>
          <a:p>
            <a:pPr eaLnBrk="1" hangingPunct="1"/>
            <a:r>
              <a:rPr lang="en-US" altLang="it-IT" sz="2400" dirty="0"/>
              <a:t>Thus what is really important is the second part of the sentence, namely that a MTE also engenders an insight into "why" a proof is "convincing, explanatory, in short, why it functions as a proof." </a:t>
            </a:r>
          </a:p>
          <a:p>
            <a:pPr eaLnBrk="1" hangingPunct="1"/>
            <a:endParaRPr lang="it-IT" altLang="it-IT" sz="2800" dirty="0" smtClean="0"/>
          </a:p>
        </p:txBody>
      </p:sp>
    </p:spTree>
  </p:cSld>
  <p:clrMapOvr>
    <a:masterClrMapping/>
  </p:clrMapOvr>
  <p:transition>
    <p:comb/>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600" dirty="0"/>
              <a:t>Some </a:t>
            </a:r>
            <a:r>
              <a:rPr lang="it-IT" altLang="it-IT" sz="3600" dirty="0" err="1"/>
              <a:t>objections</a:t>
            </a:r>
            <a:r>
              <a:rPr lang="it-IT" altLang="it-IT" sz="3600" dirty="0"/>
              <a:t>: </a:t>
            </a:r>
            <a:r>
              <a:rPr lang="it-IT" altLang="it-IT" sz="3600" dirty="0" err="1"/>
              <a:t>Reply</a:t>
            </a:r>
            <a:r>
              <a:rPr lang="it-IT" altLang="it-IT" sz="3600" dirty="0"/>
              <a:t> to Van </a:t>
            </a:r>
            <a:r>
              <a:rPr lang="it-IT" altLang="it-IT" sz="3600" dirty="0" err="1"/>
              <a:t>Bendegem</a:t>
            </a:r>
            <a:r>
              <a:rPr lang="it-IT" altLang="it-IT" sz="3600" dirty="0"/>
              <a:t> (</a:t>
            </a:r>
            <a:r>
              <a:rPr lang="it-IT" altLang="it-IT" sz="3600" dirty="0" smtClean="0"/>
              <a:t>III)</a:t>
            </a:r>
            <a:endParaRPr lang="it-IT" sz="3600" dirty="0"/>
          </a:p>
        </p:txBody>
      </p:sp>
      <p:sp>
        <p:nvSpPr>
          <p:cNvPr id="3" name="Segnaposto contenuto 2"/>
          <p:cNvSpPr>
            <a:spLocks noGrp="1"/>
          </p:cNvSpPr>
          <p:nvPr>
            <p:ph idx="1"/>
          </p:nvPr>
        </p:nvSpPr>
        <p:spPr/>
        <p:txBody>
          <a:bodyPr/>
          <a:lstStyle/>
          <a:p>
            <a:pPr eaLnBrk="1" hangingPunct="1"/>
            <a:r>
              <a:rPr lang="en-US" altLang="it-IT" sz="2400" dirty="0" smtClean="0"/>
              <a:t>The second is a </a:t>
            </a:r>
            <a:r>
              <a:rPr lang="en-US" altLang="it-IT" sz="2400" dirty="0"/>
              <a:t>very important point, with which I agree because, as I stated earlier, a proof or an argument functions as a proof or as an argument only in so far as it provides the reasons for believing in its conclusions in the form of steps to be reconstructed and re-appropriated in the first person. </a:t>
            </a:r>
            <a:endParaRPr lang="en-US" altLang="it-IT" sz="2400" dirty="0" smtClean="0"/>
          </a:p>
          <a:p>
            <a:pPr eaLnBrk="1" hangingPunct="1"/>
            <a:r>
              <a:rPr lang="en-US" altLang="it-IT" sz="2400" dirty="0" smtClean="0"/>
              <a:t>But this </a:t>
            </a:r>
            <a:r>
              <a:rPr lang="en-US" altLang="it-IT" sz="2400" dirty="0"/>
              <a:t>point goes against Van </a:t>
            </a:r>
            <a:r>
              <a:rPr lang="en-US" altLang="it-IT" sz="2400" dirty="0" err="1"/>
              <a:t>Bendegem's</a:t>
            </a:r>
            <a:r>
              <a:rPr lang="en-US" altLang="it-IT" sz="2400" dirty="0"/>
              <a:t> intention to distinguish in principle, i.e. in some epistemologically important sense, between MTEs and mathematical proofs, because </a:t>
            </a:r>
            <a:r>
              <a:rPr lang="en-US" altLang="it-IT" sz="2400" dirty="0" smtClean="0"/>
              <a:t>this suggests, or even presupposes, </a:t>
            </a:r>
            <a:r>
              <a:rPr lang="en-US" altLang="it-IT" sz="2400" dirty="0"/>
              <a:t>only a difference in degree between TEs and genuine </a:t>
            </a:r>
            <a:r>
              <a:rPr lang="en-US" altLang="it-IT" sz="2400" dirty="0" smtClean="0"/>
              <a:t>proofs (with which I agree). </a:t>
            </a:r>
            <a:endParaRPr lang="en-US" altLang="it-IT" sz="2400" dirty="0"/>
          </a:p>
        </p:txBody>
      </p:sp>
    </p:spTree>
    <p:extLst>
      <p:ext uri="{BB962C8B-B14F-4D97-AF65-F5344CB8AC3E}">
        <p14:creationId xmlns:p14="http://schemas.microsoft.com/office/powerpoint/2010/main" val="3017895344"/>
      </p:ext>
    </p:extLst>
  </p:cSld>
  <p:clrMapOvr>
    <a:masterClrMapping/>
  </p:clrMapOvr>
  <p:transition>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600" dirty="0" smtClean="0"/>
              <a:t>[Some objections: Reply to Starikova and Giaquinto]</a:t>
            </a:r>
            <a:endParaRPr lang="it-IT" sz="3600" dirty="0"/>
          </a:p>
        </p:txBody>
      </p:sp>
      <p:sp>
        <p:nvSpPr>
          <p:cNvPr id="3" name="Segnaposto contenuto 2"/>
          <p:cNvSpPr>
            <a:spLocks noGrp="1"/>
          </p:cNvSpPr>
          <p:nvPr>
            <p:ph idx="1"/>
          </p:nvPr>
        </p:nvSpPr>
        <p:spPr/>
        <p:txBody>
          <a:bodyPr/>
          <a:lstStyle/>
          <a:p>
            <a:pPr marL="0" indent="0">
              <a:spcBef>
                <a:spcPts val="0"/>
              </a:spcBef>
            </a:pPr>
            <a:r>
              <a:rPr lang="en-US" sz="2200" dirty="0" smtClean="0"/>
              <a:t> A similar point may be made concerning </a:t>
            </a:r>
            <a:r>
              <a:rPr lang="en-US" sz="2200" dirty="0" err="1" smtClean="0"/>
              <a:t>Starikova</a:t>
            </a:r>
            <a:r>
              <a:rPr lang="en-US" sz="2200" dirty="0" smtClean="0"/>
              <a:t> and </a:t>
            </a:r>
            <a:r>
              <a:rPr lang="en-US" sz="2200" dirty="0" err="1" smtClean="0"/>
              <a:t>Giaquinto’s</a:t>
            </a:r>
            <a:r>
              <a:rPr lang="en-US" sz="2200" dirty="0" smtClean="0"/>
              <a:t> most recent view about MTEs: there </a:t>
            </a:r>
            <a:r>
              <a:rPr lang="en-US" sz="2200" dirty="0"/>
              <a:t>are thought experiments </a:t>
            </a:r>
            <a:r>
              <a:rPr lang="en-US" sz="2200" dirty="0" smtClean="0"/>
              <a:t>in mathematics, but they are to be distinguished in principle from mathematical proofs, since they </a:t>
            </a:r>
            <a:r>
              <a:rPr lang="en-US" sz="2200" i="1" dirty="0" smtClean="0"/>
              <a:t>“</a:t>
            </a:r>
            <a:r>
              <a:rPr lang="en-US" sz="2200" dirty="0" smtClean="0"/>
              <a:t>neither </a:t>
            </a:r>
            <a:r>
              <a:rPr lang="en-US" sz="2200" dirty="0"/>
              <a:t>are, nor serve in place of, mathematical proofs </a:t>
            </a:r>
            <a:r>
              <a:rPr lang="en-US" sz="2200" dirty="0" smtClean="0"/>
              <a:t>of the </a:t>
            </a:r>
            <a:r>
              <a:rPr lang="en-US" sz="2200" dirty="0"/>
              <a:t>conclusions </a:t>
            </a:r>
            <a:r>
              <a:rPr lang="en-US" sz="2200" dirty="0" smtClean="0"/>
              <a:t>reached” </a:t>
            </a:r>
            <a:r>
              <a:rPr lang="en-US" sz="2200" dirty="0"/>
              <a:t>(</a:t>
            </a:r>
            <a:r>
              <a:rPr lang="en-US" sz="2200" dirty="0" err="1"/>
              <a:t>Starikova</a:t>
            </a:r>
            <a:r>
              <a:rPr lang="en-US" sz="2200" dirty="0"/>
              <a:t> and </a:t>
            </a:r>
            <a:r>
              <a:rPr lang="en-US" sz="2200" dirty="0" err="1" smtClean="0"/>
              <a:t>Giaquinto</a:t>
            </a:r>
            <a:r>
              <a:rPr lang="en-US" sz="2200" dirty="0" smtClean="0"/>
              <a:t> 2017, § 4).</a:t>
            </a:r>
            <a:endParaRPr lang="en-US" sz="2200" dirty="0"/>
          </a:p>
          <a:p>
            <a:pPr marL="0" indent="0">
              <a:spcBef>
                <a:spcPts val="0"/>
              </a:spcBef>
            </a:pPr>
            <a:r>
              <a:rPr lang="en-US" sz="2200" dirty="0" smtClean="0"/>
              <a:t>First, all examples given by these authors are actually taken from applied mathematics and empirical thinking, and not from pure mathematics.</a:t>
            </a:r>
          </a:p>
          <a:p>
            <a:pPr marL="0" indent="0">
              <a:spcBef>
                <a:spcPts val="0"/>
              </a:spcBef>
            </a:pPr>
            <a:r>
              <a:rPr lang="en-US" sz="2200" dirty="0" smtClean="0"/>
              <a:t>Second, they underestimate the fundamental difference between empirical and mathematical thinking. </a:t>
            </a:r>
          </a:p>
          <a:p>
            <a:pPr marL="0" indent="0">
              <a:spcBef>
                <a:spcPts val="0"/>
              </a:spcBef>
            </a:pPr>
            <a:r>
              <a:rPr lang="en-US" sz="2200" dirty="0" smtClean="0"/>
              <a:t>Finally, any attempt to separate in principle proofs from what they call mathematical MTEs is bound to fail because what is to be accepted as a "proof" is a historical question, to be decided by working mathematicians.</a:t>
            </a:r>
            <a:endParaRPr lang="it-IT" sz="2200" dirty="0"/>
          </a:p>
        </p:txBody>
      </p:sp>
    </p:spTree>
    <p:extLst>
      <p:ext uri="{BB962C8B-B14F-4D97-AF65-F5344CB8AC3E}">
        <p14:creationId xmlns:p14="http://schemas.microsoft.com/office/powerpoint/2010/main" val="646268443"/>
      </p:ext>
    </p:extLst>
  </p:cSld>
  <p:clrMapOvr>
    <a:masterClrMapping/>
  </p:clrMapOvr>
  <p:transition>
    <p:comb/>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olo 1"/>
          <p:cNvSpPr>
            <a:spLocks noGrp="1"/>
          </p:cNvSpPr>
          <p:nvPr>
            <p:ph type="title"/>
          </p:nvPr>
        </p:nvSpPr>
        <p:spPr/>
        <p:txBody>
          <a:bodyPr/>
          <a:lstStyle/>
          <a:p>
            <a:pPr eaLnBrk="1" hangingPunct="1"/>
            <a:r>
              <a:rPr lang="it-IT" altLang="it-IT" sz="3600" dirty="0" smtClean="0"/>
              <a:t>Conclusion </a:t>
            </a:r>
            <a:r>
              <a:rPr lang="it-IT" altLang="it-IT" sz="3600" dirty="0"/>
              <a:t>(</a:t>
            </a:r>
            <a:r>
              <a:rPr lang="it-IT" altLang="it-IT" sz="3600" dirty="0" smtClean="0"/>
              <a:t>I</a:t>
            </a:r>
            <a:r>
              <a:rPr lang="it-IT" altLang="it-IT" sz="3600" dirty="0" smtClean="0"/>
              <a:t>)</a:t>
            </a:r>
          </a:p>
        </p:txBody>
      </p:sp>
      <p:sp>
        <p:nvSpPr>
          <p:cNvPr id="27651" name="Segnaposto contenuto 2"/>
          <p:cNvSpPr>
            <a:spLocks noGrp="1"/>
          </p:cNvSpPr>
          <p:nvPr>
            <p:ph idx="1"/>
          </p:nvPr>
        </p:nvSpPr>
        <p:spPr>
          <a:xfrm>
            <a:off x="609600" y="1340768"/>
            <a:ext cx="7924800" cy="4679032"/>
          </a:xfrm>
        </p:spPr>
        <p:txBody>
          <a:bodyPr/>
          <a:lstStyle/>
          <a:p>
            <a:pPr eaLnBrk="1" hangingPunct="1"/>
            <a:r>
              <a:rPr lang="en-US" altLang="it-IT" sz="2200" dirty="0" smtClean="0"/>
              <a:t>Certainly there is some sense in which we may speak of MTEs in mathematics to the extent that this is a question of choice and definition. But </a:t>
            </a:r>
            <a:r>
              <a:rPr lang="en-US" altLang="it-IT" sz="2200" dirty="0"/>
              <a:t>this </a:t>
            </a:r>
            <a:r>
              <a:rPr lang="en-US" altLang="it-IT" sz="2200" dirty="0" smtClean="0"/>
              <a:t>sense greatly </a:t>
            </a:r>
            <a:r>
              <a:rPr lang="en-US" altLang="it-IT" sz="2200" dirty="0"/>
              <a:t>underestimates the </a:t>
            </a:r>
            <a:r>
              <a:rPr lang="en-US" altLang="it-IT" sz="2200" dirty="0" smtClean="0"/>
              <a:t>qualitative distinction between empirical and mathematical TEs. Unlike empirical TEs in the natural sciences (and applied mathematics), in pure mathematics there is no distinction in principle between REs and TEs. The anticipation in thought of the solution of a problem in pure mathematics, provided it is a successful one, essentially amounts to its solution. </a:t>
            </a:r>
          </a:p>
        </p:txBody>
      </p:sp>
    </p:spTree>
  </p:cSld>
  <p:clrMapOvr>
    <a:masterClrMapping/>
  </p:clrMapOvr>
  <p:transition>
    <p:comb/>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Conclusion (II)</a:t>
            </a:r>
            <a:endParaRPr lang="de-DE" dirty="0"/>
          </a:p>
        </p:txBody>
      </p:sp>
      <p:sp>
        <p:nvSpPr>
          <p:cNvPr id="3" name="Content Placeholder 2"/>
          <p:cNvSpPr>
            <a:spLocks noGrp="1"/>
          </p:cNvSpPr>
          <p:nvPr>
            <p:ph idx="1"/>
          </p:nvPr>
        </p:nvSpPr>
        <p:spPr/>
        <p:txBody>
          <a:bodyPr/>
          <a:lstStyle/>
          <a:p>
            <a:pPr eaLnBrk="1" hangingPunct="1"/>
            <a:r>
              <a:rPr lang="en-GB" altLang="it-IT" sz="2400" dirty="0"/>
              <a:t>In this sense, </a:t>
            </a:r>
            <a:r>
              <a:rPr lang="it-IT" altLang="it-IT" sz="2400" dirty="0"/>
              <a:t>we can conclude </a:t>
            </a:r>
            <a:r>
              <a:rPr lang="it-IT" altLang="it-IT" sz="2400" dirty="0" smtClean="0"/>
              <a:t>that</a:t>
            </a:r>
            <a:r>
              <a:rPr lang="en-US" altLang="it-IT" sz="2400" dirty="0" smtClean="0"/>
              <a:t>, </a:t>
            </a:r>
            <a:r>
              <a:rPr lang="en-US" altLang="it-IT" sz="2400" dirty="0"/>
              <a:t>unlike in the natural sciences and applied mathematics, within pure mathematics TEs cannot be regarded as a particular method or </a:t>
            </a:r>
            <a:r>
              <a:rPr lang="en-US" altLang="it-IT" sz="2400" dirty="0" err="1" smtClean="0"/>
              <a:t>specialised</a:t>
            </a:r>
            <a:r>
              <a:rPr lang="en-US" altLang="it-IT" sz="2400" dirty="0" smtClean="0"/>
              <a:t> domain</a:t>
            </a:r>
            <a:r>
              <a:rPr lang="en-US" altLang="it-IT" sz="2400" dirty="0"/>
              <a:t>. </a:t>
            </a:r>
            <a:endParaRPr lang="en-US" altLang="it-IT" sz="2400" dirty="0" smtClean="0"/>
          </a:p>
          <a:p>
            <a:pPr eaLnBrk="1" hangingPunct="1"/>
            <a:r>
              <a:rPr lang="en-US" altLang="it-IT" sz="2400" dirty="0" smtClean="0"/>
              <a:t>In </a:t>
            </a:r>
            <a:r>
              <a:rPr lang="en-US" altLang="it-IT" sz="2400" dirty="0"/>
              <a:t>this sense, it would be misleading, and therefore not advisable, to speak of TEs in (pure) mathematics. To the extent that the dialectical relation of contraposition and reciprocal implication between TEs and REs </a:t>
            </a:r>
            <a:r>
              <a:rPr lang="en-US" altLang="it-IT" sz="2400" dirty="0" smtClean="0"/>
              <a:t>vanishes, in </a:t>
            </a:r>
            <a:r>
              <a:rPr lang="en-US" altLang="it-IT" sz="2400"/>
              <a:t>pure </a:t>
            </a:r>
            <a:r>
              <a:rPr lang="en-US" altLang="it-IT" sz="2400" smtClean="0"/>
              <a:t>mathematics </a:t>
            </a:r>
            <a:r>
              <a:rPr lang="en-GB" altLang="it-IT" sz="2400" smtClean="0"/>
              <a:t>TEs </a:t>
            </a:r>
            <a:r>
              <a:rPr lang="en-GB" altLang="it-IT" sz="2400" dirty="0"/>
              <a:t>are more similar, in their epistemologically fun­damental aspects, to formal proofs than to TEs in the natural sci­ences. </a:t>
            </a:r>
            <a:endParaRPr lang="it-IT" altLang="it-IT" sz="2400" dirty="0"/>
          </a:p>
        </p:txBody>
      </p:sp>
    </p:spTree>
    <p:extLst>
      <p:ext uri="{BB962C8B-B14F-4D97-AF65-F5344CB8AC3E}">
        <p14:creationId xmlns:p14="http://schemas.microsoft.com/office/powerpoint/2010/main" val="2412558389"/>
      </p:ext>
    </p:extLst>
  </p:cSld>
  <p:clrMapOvr>
    <a:masterClrMapping/>
  </p:clrMapOvr>
  <p:transition>
    <p:comb/>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altLang="it-IT" smtClean="0"/>
          </a:p>
        </p:txBody>
      </p:sp>
      <p:sp>
        <p:nvSpPr>
          <p:cNvPr id="28675" name="Rectangle 3"/>
          <p:cNvSpPr>
            <a:spLocks noGrp="1" noChangeArrowheads="1"/>
          </p:cNvSpPr>
          <p:nvPr>
            <p:ph type="body" idx="1"/>
          </p:nvPr>
        </p:nvSpPr>
        <p:spPr/>
        <p:txBody>
          <a:bodyPr/>
          <a:lstStyle/>
          <a:p>
            <a:pPr algn="ctr" eaLnBrk="1" hangingPunct="1">
              <a:buFont typeface="Wingdings" pitchFamily="2" charset="2"/>
              <a:buNone/>
            </a:pPr>
            <a:endParaRPr lang="it-IT" altLang="it-IT" sz="4000" dirty="0" smtClean="0"/>
          </a:p>
          <a:p>
            <a:pPr algn="ctr" eaLnBrk="1" hangingPunct="1">
              <a:buFont typeface="Wingdings" pitchFamily="2" charset="2"/>
              <a:buNone/>
            </a:pPr>
            <a:endParaRPr lang="it-IT" altLang="it-IT" sz="4000" dirty="0" smtClean="0"/>
          </a:p>
          <a:p>
            <a:pPr algn="ctr" eaLnBrk="1" hangingPunct="1">
              <a:buFont typeface="Wingdings" pitchFamily="2" charset="2"/>
              <a:buNone/>
            </a:pPr>
            <a:r>
              <a:rPr lang="it-IT" altLang="it-IT" sz="4000" dirty="0" smtClean="0"/>
              <a:t>Thank </a:t>
            </a:r>
            <a:r>
              <a:rPr lang="it-IT" altLang="it-IT" sz="4000" smtClean="0"/>
              <a:t>you </a:t>
            </a:r>
            <a:r>
              <a:rPr lang="it-IT" altLang="it-IT" sz="4000" smtClean="0"/>
              <a:t>for </a:t>
            </a:r>
            <a:r>
              <a:rPr lang="it-IT" altLang="it-IT" sz="4000" dirty="0" smtClean="0"/>
              <a:t>your attention</a:t>
            </a:r>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it-IT" sz="3200" dirty="0" smtClean="0"/>
              <a:t>The two </a:t>
            </a:r>
            <a:r>
              <a:rPr lang="en-US" altLang="it-IT" sz="3200" dirty="0"/>
              <a:t>major points of </a:t>
            </a:r>
            <a:r>
              <a:rPr lang="en-US" altLang="it-IT" sz="3200" dirty="0" smtClean="0"/>
              <a:t>strength of Mathematical Platonism according Russell</a:t>
            </a:r>
            <a:endParaRPr lang="de-DE" altLang="de-DE" sz="3200" dirty="0" smtClean="0"/>
          </a:p>
        </p:txBody>
      </p:sp>
      <p:sp>
        <p:nvSpPr>
          <p:cNvPr id="7171" name="Content Placeholder 2"/>
          <p:cNvSpPr>
            <a:spLocks noGrp="1"/>
          </p:cNvSpPr>
          <p:nvPr>
            <p:ph idx="1"/>
          </p:nvPr>
        </p:nvSpPr>
        <p:spPr/>
        <p:txBody>
          <a:bodyPr/>
          <a:lstStyle/>
          <a:p>
            <a:pPr eaLnBrk="1" hangingPunct="1">
              <a:buNone/>
            </a:pPr>
            <a:r>
              <a:rPr lang="en-GB" altLang="it-IT" sz="2200" dirty="0" smtClean="0"/>
              <a:t>	</a:t>
            </a:r>
            <a:r>
              <a:rPr lang="en-US" sz="2400" dirty="0" smtClean="0"/>
              <a:t>“first</a:t>
            </a:r>
            <a:r>
              <a:rPr lang="en-US" sz="2400" dirty="0"/>
              <a:t>, </a:t>
            </a:r>
            <a:r>
              <a:rPr lang="en-US" sz="2400" dirty="0" smtClean="0"/>
              <a:t>[…] </a:t>
            </a:r>
            <a:r>
              <a:rPr lang="en-US" sz="2400" dirty="0"/>
              <a:t>the validity of the inductive principle </a:t>
            </a:r>
            <a:r>
              <a:rPr lang="en-US" sz="2400" dirty="0" smtClean="0"/>
              <a:t>itself cannot </a:t>
            </a:r>
            <a:r>
              <a:rPr lang="en-US" sz="2400" dirty="0"/>
              <a:t>be proved by induction; secondly, </a:t>
            </a:r>
            <a:r>
              <a:rPr lang="en-US" sz="2400" dirty="0" smtClean="0"/>
              <a:t>[…] </a:t>
            </a:r>
            <a:r>
              <a:rPr lang="en-US" sz="2400" dirty="0"/>
              <a:t>the general propositions of math­ematics, such as 'two and two always make four', can obviously </a:t>
            </a:r>
            <a:r>
              <a:rPr lang="en-US" sz="2400" dirty="0" smtClean="0"/>
              <a:t>be</a:t>
            </a:r>
            <a:r>
              <a:rPr lang="en-US" altLang="it-IT" sz="2400" dirty="0" smtClean="0"/>
              <a:t> </a:t>
            </a:r>
            <a:r>
              <a:rPr lang="en-US" sz="2400" dirty="0"/>
              <a:t>known with certainty by consideration of a single instance, and gain nothing by enumeration of other cases in which they have been found to be true. Thus our knowledge of the general propositions of mathematics (and the same applies to logic) must be accounted for otherwise than our (merely probable) knowledge of empirical gener­alizations such as 'all men are mortal'. (Russell [1912], p. 47)</a:t>
            </a:r>
            <a:endParaRPr lang="it-IT" sz="2400" dirty="0"/>
          </a:p>
          <a:p>
            <a:endParaRPr lang="de-DE" altLang="de-DE" dirty="0" smtClean="0"/>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a:t>
            </a:r>
            <a:r>
              <a:rPr lang="it-IT" dirty="0" err="1" smtClean="0"/>
              <a:t>concept</a:t>
            </a:r>
            <a:r>
              <a:rPr lang="it-IT" dirty="0" smtClean="0"/>
              <a:t> of </a:t>
            </a:r>
            <a:r>
              <a:rPr lang="it-IT" dirty="0" err="1" smtClean="0"/>
              <a:t>infinity</a:t>
            </a:r>
            <a:endParaRPr lang="it-IT" dirty="0"/>
          </a:p>
        </p:txBody>
      </p:sp>
      <p:sp>
        <p:nvSpPr>
          <p:cNvPr id="3" name="Segnaposto contenuto 2"/>
          <p:cNvSpPr>
            <a:spLocks noGrp="1"/>
          </p:cNvSpPr>
          <p:nvPr>
            <p:ph idx="1"/>
          </p:nvPr>
        </p:nvSpPr>
        <p:spPr>
          <a:xfrm>
            <a:off x="609600" y="1340768"/>
            <a:ext cx="7924800" cy="4679032"/>
          </a:xfrm>
        </p:spPr>
        <p:txBody>
          <a:bodyPr/>
          <a:lstStyle/>
          <a:p>
            <a:pPr marL="0" indent="0" eaLnBrk="1" hangingPunct="1">
              <a:spcBef>
                <a:spcPts val="0"/>
              </a:spcBef>
              <a:buNone/>
            </a:pPr>
            <a:r>
              <a:rPr lang="en-US" altLang="it-IT" sz="2300" dirty="0"/>
              <a:t>In my opinion, both difficulties derive, in the last analysis, from the fact that a purely empiricist philosophy is unable to account for our possession of the idea of the infinite, without which - to paraphrase Galileo - it is impossible to understand a single mathematical word. </a:t>
            </a:r>
          </a:p>
          <a:p>
            <a:pPr marL="0" indent="0" eaLnBrk="1" hangingPunct="1">
              <a:spcBef>
                <a:spcPts val="0"/>
              </a:spcBef>
              <a:buNone/>
            </a:pPr>
            <a:r>
              <a:rPr lang="en-US" altLang="it-IT" sz="2300" dirty="0"/>
              <a:t>It is not only endless progr</a:t>
            </a:r>
            <a:r>
              <a:rPr lang="en-US" altLang="it-IT" sz="2300" b="1" dirty="0"/>
              <a:t>e</a:t>
            </a:r>
            <a:r>
              <a:rPr lang="en-US" altLang="it-IT" sz="2300" dirty="0"/>
              <a:t>ssions — such as counting without end or endlessly dividing a segment into smaller and smaller segments — that presuppose the notion of the infinite: all mathematical concepts do. In a certain sense, all mathematical entities are limit entities (where this general concept of “limit” is not to be confounded with the </a:t>
            </a:r>
            <a:r>
              <a:rPr lang="en-US" altLang="it-IT" sz="2300" dirty="0" smtClean="0"/>
              <a:t>mathematical idea </a:t>
            </a:r>
            <a:r>
              <a:rPr lang="en-US" altLang="it-IT" sz="2300" dirty="0"/>
              <a:t>of a </a:t>
            </a:r>
            <a:r>
              <a:rPr lang="en-US" altLang="it-IT" sz="2300" dirty="0" smtClean="0"/>
              <a:t>limit – </a:t>
            </a:r>
            <a:r>
              <a:rPr lang="en-US" altLang="it-IT" sz="2300" dirty="0"/>
              <a:t>such as for example Cauchy’s formalized definition of the limit of a function - which is only </a:t>
            </a:r>
            <a:r>
              <a:rPr lang="en-US" altLang="it-IT" sz="2300" dirty="0" smtClean="0"/>
              <a:t>an exemplification </a:t>
            </a:r>
            <a:r>
              <a:rPr lang="en-US" altLang="it-IT" sz="2300" dirty="0"/>
              <a:t>of it).</a:t>
            </a:r>
            <a:r>
              <a:rPr lang="it-IT" altLang="it-IT" sz="2300" dirty="0"/>
              <a:t>	</a:t>
            </a:r>
            <a:endParaRPr lang="de-DE" altLang="de-DE" sz="2300" dirty="0"/>
          </a:p>
          <a:p>
            <a:pPr marL="0" indent="0" eaLnBrk="1" hangingPunct="1">
              <a:spcBef>
                <a:spcPts val="0"/>
              </a:spcBef>
              <a:buNone/>
            </a:pPr>
            <a:endParaRPr lang="en-US" sz="2400" dirty="0"/>
          </a:p>
          <a:p>
            <a:pPr marL="0" indent="0" eaLnBrk="1" hangingPunct="1">
              <a:spcBef>
                <a:spcPts val="0"/>
              </a:spcBef>
              <a:buNone/>
            </a:pPr>
            <a:endParaRPr lang="it-IT" dirty="0"/>
          </a:p>
        </p:txBody>
      </p:sp>
    </p:spTree>
    <p:extLst>
      <p:ext uri="{BB962C8B-B14F-4D97-AF65-F5344CB8AC3E}">
        <p14:creationId xmlns:p14="http://schemas.microsoft.com/office/powerpoint/2010/main" val="1629578703"/>
      </p:ext>
    </p:extLst>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Locke and the </a:t>
            </a:r>
            <a:r>
              <a:rPr lang="it-IT" dirty="0" err="1" smtClean="0"/>
              <a:t>concept</a:t>
            </a:r>
            <a:r>
              <a:rPr lang="it-IT" dirty="0" smtClean="0"/>
              <a:t> of </a:t>
            </a:r>
            <a:r>
              <a:rPr lang="it-IT" dirty="0" err="1" smtClean="0"/>
              <a:t>infinity</a:t>
            </a:r>
            <a:endParaRPr lang="it-IT" dirty="0"/>
          </a:p>
        </p:txBody>
      </p:sp>
      <p:sp>
        <p:nvSpPr>
          <p:cNvPr id="3" name="Segnaposto contenuto 2"/>
          <p:cNvSpPr>
            <a:spLocks noGrp="1"/>
          </p:cNvSpPr>
          <p:nvPr>
            <p:ph idx="1"/>
          </p:nvPr>
        </p:nvSpPr>
        <p:spPr/>
        <p:txBody>
          <a:bodyPr/>
          <a:lstStyle/>
          <a:p>
            <a:r>
              <a:rPr lang="en-US" sz="2400" dirty="0" smtClean="0"/>
              <a:t>Locke is the best example of the </a:t>
            </a:r>
            <a:r>
              <a:rPr lang="en-US" sz="2400" dirty="0"/>
              <a:t>standard empiricist attempt to solve </a:t>
            </a:r>
            <a:r>
              <a:rPr lang="en-US" sz="2400" dirty="0" smtClean="0"/>
              <a:t>the difficulty mentioned before: the </a:t>
            </a:r>
            <a:r>
              <a:rPr lang="en-US" sz="2400" dirty="0"/>
              <a:t>concept of the infinite </a:t>
            </a:r>
            <a:r>
              <a:rPr lang="en-US" sz="2400" dirty="0" smtClean="0"/>
              <a:t>derives from </a:t>
            </a:r>
            <a:r>
              <a:rPr lang="en-US" sz="2400" dirty="0"/>
              <a:t>the impossibility of setting a final and insur­mountable limit to the addition of finite quantities to one </a:t>
            </a:r>
            <a:r>
              <a:rPr lang="en-US" sz="2400" dirty="0" smtClean="0"/>
              <a:t>another. </a:t>
            </a:r>
          </a:p>
          <a:p>
            <a:r>
              <a:rPr lang="en-US" altLang="it-IT" sz="2400" dirty="0" smtClean="0"/>
              <a:t>But I </a:t>
            </a:r>
            <a:r>
              <a:rPr lang="en-US" altLang="it-IT" sz="2400" dirty="0"/>
              <a:t>agree with </a:t>
            </a:r>
            <a:r>
              <a:rPr lang="en-US" sz="2400" dirty="0"/>
              <a:t>Brown </a:t>
            </a:r>
            <a:r>
              <a:rPr lang="en-US" sz="2400" dirty="0" smtClean="0"/>
              <a:t>(1999: 40), </a:t>
            </a:r>
            <a:r>
              <a:rPr lang="en-US" sz="2400" dirty="0"/>
              <a:t>which makes this point against constructivism in </a:t>
            </a:r>
            <a:r>
              <a:rPr lang="en-US" sz="2400" dirty="0" smtClean="0"/>
              <a:t>mathematics: </a:t>
            </a:r>
            <a:r>
              <a:rPr lang="en-GB" altLang="it-IT" sz="2400" dirty="0" smtClean="0"/>
              <a:t>to regard</a:t>
            </a:r>
            <a:r>
              <a:rPr lang="en-US" altLang="it-IT" sz="2400" dirty="0" smtClean="0"/>
              <a:t> a mental or physical procedure as infinitely reproducible in a Lockean sense presupposes the idea of the infinite in some</a:t>
            </a:r>
            <a:r>
              <a:rPr lang="en-US" altLang="it-IT" sz="2400" i="1" dirty="0" smtClean="0"/>
              <a:t> </a:t>
            </a:r>
            <a:r>
              <a:rPr lang="en-US" altLang="it-IT" sz="2400" dirty="0" smtClean="0"/>
              <a:t>implicitly actual sense</a:t>
            </a:r>
            <a:r>
              <a:rPr lang="en-US" sz="2400" dirty="0" smtClean="0"/>
              <a:t>.</a:t>
            </a:r>
            <a:endParaRPr lang="it-IT" sz="2400" dirty="0"/>
          </a:p>
        </p:txBody>
      </p:sp>
    </p:spTree>
    <p:extLst>
      <p:ext uri="{BB962C8B-B14F-4D97-AF65-F5344CB8AC3E}">
        <p14:creationId xmlns:p14="http://schemas.microsoft.com/office/powerpoint/2010/main" val="676903012"/>
      </p:ext>
    </p:extLst>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it-IT" altLang="it-IT" sz="3200" dirty="0" err="1" smtClean="0"/>
              <a:t>Mathematics</a:t>
            </a:r>
            <a:r>
              <a:rPr lang="it-IT" altLang="it-IT" sz="3200" dirty="0" smtClean="0"/>
              <a:t>’ </a:t>
            </a:r>
            <a:r>
              <a:rPr lang="it-IT" altLang="it-IT" sz="3200" dirty="0" err="1" smtClean="0"/>
              <a:t>power</a:t>
            </a:r>
            <a:r>
              <a:rPr lang="it-IT" altLang="it-IT" sz="3200" dirty="0" smtClean="0"/>
              <a:t> </a:t>
            </a:r>
            <a:r>
              <a:rPr lang="en-US" altLang="it-IT" sz="3200" dirty="0" smtClean="0"/>
              <a:t>to anticipate experience</a:t>
            </a:r>
            <a:endParaRPr lang="it-IT" altLang="it-IT" sz="3200" dirty="0" smtClean="0"/>
          </a:p>
        </p:txBody>
      </p:sp>
      <p:sp>
        <p:nvSpPr>
          <p:cNvPr id="8195" name="Rectangle 3"/>
          <p:cNvSpPr>
            <a:spLocks noGrp="1" noChangeArrowheads="1"/>
          </p:cNvSpPr>
          <p:nvPr>
            <p:ph type="body" idx="1"/>
          </p:nvPr>
        </p:nvSpPr>
        <p:spPr/>
        <p:txBody>
          <a:bodyPr/>
          <a:lstStyle/>
          <a:p>
            <a:pPr marL="0" indent="0" eaLnBrk="1" hangingPunct="1">
              <a:spcBef>
                <a:spcPts val="0"/>
              </a:spcBef>
              <a:buNone/>
            </a:pPr>
            <a:r>
              <a:rPr lang="en-US" sz="2400" dirty="0" smtClean="0"/>
              <a:t>Platonism</a:t>
            </a:r>
            <a:r>
              <a:rPr lang="en-US" sz="2400" dirty="0"/>
              <a:t>, however, is unable to account for mathematics' appar­ent power to anticipate facts about things of which we have no </a:t>
            </a:r>
            <a:r>
              <a:rPr lang="en-US" sz="2400" dirty="0" smtClean="0"/>
              <a:t>expe­rience:</a:t>
            </a:r>
            <a:endParaRPr lang="it-IT" sz="2400" dirty="0"/>
          </a:p>
          <a:p>
            <a:pPr marL="0" indent="0" eaLnBrk="1" hangingPunct="1">
              <a:spcBef>
                <a:spcPts val="0"/>
              </a:spcBef>
              <a:buFont typeface="Wingdings" pitchFamily="2" charset="2"/>
              <a:buNone/>
            </a:pPr>
            <a:r>
              <a:rPr lang="en-US" altLang="it-IT" sz="2400" dirty="0" smtClean="0"/>
              <a:t>	</a:t>
            </a:r>
          </a:p>
          <a:p>
            <a:pPr marL="0" indent="0" eaLnBrk="1" hangingPunct="1">
              <a:spcBef>
                <a:spcPts val="0"/>
              </a:spcBef>
              <a:buFont typeface="Wingdings" pitchFamily="2" charset="2"/>
              <a:buNone/>
            </a:pPr>
            <a:r>
              <a:rPr lang="en-US" altLang="it-IT" sz="2400" dirty="0" smtClean="0"/>
              <a:t>“It seems strange – Russell wrote – that we should apparently be able to know some truths in advance about particular things of which we have as yet no experience; but it cannot easily be doubted that logic and arithmetic will apply to such things. We do not know who will be the inhabitants of London a hundred years hence; but we know that any two of them and any other two of them will make four of them.” (Russell 1912: 47) </a:t>
            </a:r>
            <a:endParaRPr lang="it-IT" altLang="it-IT" sz="2400" dirty="0" smtClean="0"/>
          </a:p>
          <a:p>
            <a:pPr eaLnBrk="1" hangingPunct="1">
              <a:lnSpc>
                <a:spcPct val="80000"/>
              </a:lnSpc>
              <a:buFont typeface="Wingdings" pitchFamily="2" charset="2"/>
              <a:buNone/>
            </a:pPr>
            <a:endParaRPr lang="it-IT" altLang="it-IT" sz="2800" dirty="0" smtClean="0"/>
          </a:p>
        </p:txBody>
      </p:sp>
    </p:spTree>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it-IT" altLang="it-IT" sz="3800" dirty="0" smtClean="0"/>
              <a:t>The </a:t>
            </a:r>
            <a:r>
              <a:rPr lang="it-IT" altLang="it-IT" sz="3800" dirty="0" err="1" smtClean="0"/>
              <a:t>main</a:t>
            </a:r>
            <a:r>
              <a:rPr lang="it-IT" altLang="it-IT" sz="3800" dirty="0" smtClean="0"/>
              <a:t> </a:t>
            </a:r>
            <a:r>
              <a:rPr lang="it-IT" altLang="it-IT" sz="3800" dirty="0" err="1" smtClean="0"/>
              <a:t>difficulty</a:t>
            </a:r>
            <a:r>
              <a:rPr lang="it-IT" altLang="it-IT" sz="3800" dirty="0" smtClean="0"/>
              <a:t> of </a:t>
            </a:r>
            <a:r>
              <a:rPr lang="it-IT" altLang="it-IT" sz="3800" dirty="0" err="1" smtClean="0"/>
              <a:t>Platonism</a:t>
            </a:r>
            <a:endParaRPr lang="it-IT" altLang="it-IT" sz="3800" dirty="0" smtClean="0"/>
          </a:p>
        </p:txBody>
      </p:sp>
      <p:sp>
        <p:nvSpPr>
          <p:cNvPr id="9219" name="Rectangle 3"/>
          <p:cNvSpPr>
            <a:spLocks noGrp="1" noChangeArrowheads="1"/>
          </p:cNvSpPr>
          <p:nvPr>
            <p:ph type="body" idx="1"/>
          </p:nvPr>
        </p:nvSpPr>
        <p:spPr/>
        <p:txBody>
          <a:bodyPr/>
          <a:lstStyle/>
          <a:p>
            <a:pPr eaLnBrk="1" hangingPunct="1">
              <a:buNone/>
            </a:pPr>
            <a:r>
              <a:rPr lang="en-US" altLang="it-IT" sz="2400" dirty="0" smtClean="0"/>
              <a:t>	</a:t>
            </a:r>
            <a:r>
              <a:rPr lang="en-CA" altLang="it-IT" sz="2400" dirty="0"/>
              <a:t>T</a:t>
            </a:r>
            <a:r>
              <a:rPr lang="en-CA" altLang="it-IT" sz="2400" dirty="0" smtClean="0"/>
              <a:t>his fact, pace Russell, is not an argument for Platonism. On the contrary, it is a powerful objection against it. Mathematics’ power to anticipate facts about things of which we have no experience presupposes the successful empirical application of mathematics.</a:t>
            </a:r>
          </a:p>
          <a:p>
            <a:pPr eaLnBrk="1" hangingPunct="1">
              <a:buNone/>
            </a:pPr>
            <a:r>
              <a:rPr lang="en-CA" altLang="it-IT" sz="2400" dirty="0" smtClean="0"/>
              <a:t>	But Platonism is unable to explain the applicability of ideal or perfect forms or structures to something as contingent and imperfect as empirical reality. Ma</a:t>
            </a:r>
            <a:r>
              <a:rPr lang="en-CA" sz="2400" dirty="0" smtClean="0"/>
              <a:t>thematical forms or structures cannot be incommensurable with empirical reality; otherwise they would be inappl</a:t>
            </a:r>
            <a:r>
              <a:rPr lang="en-CA" sz="2400" b="1" dirty="0" smtClean="0"/>
              <a:t>i</a:t>
            </a:r>
            <a:r>
              <a:rPr lang="en-CA" sz="2400" dirty="0" smtClean="0"/>
              <a:t>cable to it.</a:t>
            </a:r>
            <a:endParaRPr lang="en-CA" altLang="it-IT" sz="2400" dirty="0" smtClean="0"/>
          </a:p>
          <a:p>
            <a:pPr eaLnBrk="1" hangingPunct="1"/>
            <a:endParaRPr lang="it-IT" altLang="it-IT" dirty="0" smtClean="0"/>
          </a:p>
        </p:txBody>
      </p:sp>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it-IT" sz="3600" dirty="0" smtClean="0">
                <a:solidFill>
                  <a:schemeClr val="bg1"/>
                </a:solidFill>
              </a:rPr>
              <a:t>Wittgenstein’s philosophy of mathematics …</a:t>
            </a:r>
            <a:endParaRPr lang="it-IT" altLang="it-IT" sz="3600" i="1" dirty="0" smtClean="0">
              <a:solidFill>
                <a:schemeClr val="bg1"/>
              </a:solidFill>
            </a:endParaRPr>
          </a:p>
        </p:txBody>
      </p:sp>
      <p:sp>
        <p:nvSpPr>
          <p:cNvPr id="10243" name="Rectangle 3"/>
          <p:cNvSpPr>
            <a:spLocks noGrp="1" noChangeArrowheads="1"/>
          </p:cNvSpPr>
          <p:nvPr>
            <p:ph type="body" idx="1"/>
          </p:nvPr>
        </p:nvSpPr>
        <p:spPr>
          <a:xfrm>
            <a:off x="611560" y="1412776"/>
            <a:ext cx="7924800" cy="4419600"/>
          </a:xfrm>
        </p:spPr>
        <p:txBody>
          <a:bodyPr/>
          <a:lstStyle/>
          <a:p>
            <a:pPr marL="0" indent="0" eaLnBrk="1" hangingPunct="1">
              <a:spcBef>
                <a:spcPts val="0"/>
              </a:spcBef>
              <a:buNone/>
            </a:pPr>
            <a:r>
              <a:rPr lang="en-US" altLang="it-IT" sz="2100" dirty="0" smtClean="0"/>
              <a:t>Unlike Platonism, the later Wittgenstein’s philosophy of mathematics explains easily the applicability of mathematics to reality, natural and social. Wittgenstein's solution </a:t>
            </a:r>
            <a:r>
              <a:rPr lang="en-US" altLang="it-IT" sz="2100" dirty="0"/>
              <a:t>hinges on the concrete practices in which mathematics is </a:t>
            </a:r>
            <a:r>
              <a:rPr lang="en-US" altLang="it-IT" sz="2100" dirty="0" smtClean="0"/>
              <a:t>applied. </a:t>
            </a:r>
            <a:r>
              <a:rPr lang="en-US" sz="2100" dirty="0" smtClean="0"/>
              <a:t>On </a:t>
            </a:r>
            <a:r>
              <a:rPr lang="en-US" sz="2100" dirty="0"/>
              <a:t>the one hand, </a:t>
            </a:r>
            <a:r>
              <a:rPr lang="en-US" sz="2100" dirty="0" smtClean="0"/>
              <a:t>these results depend on the </a:t>
            </a:r>
            <a:r>
              <a:rPr lang="en-US" sz="2100" dirty="0"/>
              <a:t>regularities of physics: our mathematics would be different if </a:t>
            </a:r>
            <a:r>
              <a:rPr lang="en-US" sz="2100" dirty="0" smtClean="0"/>
              <a:t>they were </a:t>
            </a:r>
            <a:r>
              <a:rPr lang="en-US" sz="2100" dirty="0"/>
              <a:t>totally different from the ones we </a:t>
            </a:r>
            <a:r>
              <a:rPr lang="en-US" sz="2100" dirty="0" smtClean="0"/>
              <a:t>know. </a:t>
            </a:r>
            <a:r>
              <a:rPr lang="en-US" sz="2100" dirty="0"/>
              <a:t>On the other hand, these results depend on </a:t>
            </a:r>
            <a:r>
              <a:rPr lang="en-US" sz="2100" dirty="0" smtClean="0"/>
              <a:t>the </a:t>
            </a:r>
            <a:r>
              <a:rPr lang="en-US" sz="2100" dirty="0"/>
              <a:t>purposes </a:t>
            </a:r>
            <a:r>
              <a:rPr lang="en-US" sz="2100" dirty="0" smtClean="0"/>
              <a:t>that guide math­ematicians: </a:t>
            </a:r>
            <a:r>
              <a:rPr lang="en-US" sz="2100" dirty="0"/>
              <a:t>our entire mathematics would become meaningless </a:t>
            </a:r>
            <a:r>
              <a:rPr lang="en-US" sz="2100" dirty="0" smtClean="0"/>
              <a:t>if, for example, </a:t>
            </a:r>
            <a:r>
              <a:rPr lang="en-US" sz="2100" dirty="0"/>
              <a:t>they wanted to produce a contradiction "in order to show that everything in this world is </a:t>
            </a:r>
            <a:r>
              <a:rPr lang="en-US" sz="2100" dirty="0" smtClean="0"/>
              <a:t>uncertain“ (</a:t>
            </a:r>
            <a:r>
              <a:rPr lang="en-US" sz="2100" dirty="0"/>
              <a:t>c</a:t>
            </a:r>
            <a:r>
              <a:rPr lang="en-US" sz="2100" dirty="0" smtClean="0"/>
              <a:t>f</a:t>
            </a:r>
            <a:r>
              <a:rPr lang="en-US" sz="2100" dirty="0"/>
              <a:t>. Wittgenstein [1956], II, § 81</a:t>
            </a:r>
            <a:r>
              <a:rPr lang="en-US" sz="2100" dirty="0" smtClean="0"/>
              <a:t>).</a:t>
            </a:r>
            <a:endParaRPr lang="it-IT" altLang="it-IT" sz="2100" dirty="0" smtClean="0"/>
          </a:p>
        </p:txBody>
      </p:sp>
    </p:spTree>
  </p:cSld>
  <p:clrMapOvr>
    <a:masterClrMapping/>
  </p:clrMapOvr>
  <p:transition>
    <p:comb/>
  </p:transition>
  <p:timing>
    <p:tnLst>
      <p:par>
        <p:cTn id="1" dur="indefinite" restart="never" nodeType="tmRoot"/>
      </p:par>
    </p:tnLst>
  </p:timing>
</p:sld>
</file>

<file path=ppt/theme/theme1.xml><?xml version="1.0" encoding="utf-8"?>
<a:theme xmlns:a="http://schemas.openxmlformats.org/drawingml/2006/main" name="Radiale">
  <a:themeElements>
    <a:clrScheme name="Radiale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diale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e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e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e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e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e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e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e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e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e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Radial</Template>
  <TotalTime>0</TotalTime>
  <Words>3513</Words>
  <Application>Microsoft Office PowerPoint</Application>
  <PresentationFormat>On-screen Show (4:3)</PresentationFormat>
  <Paragraphs>119</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Radiale</vt:lpstr>
      <vt:lpstr> Marco Buzzoni Dipartimento di Studi Umanistici Università di Macerata (Italy), e-mail: marco.buzzoni@unimc.it </vt:lpstr>
      <vt:lpstr>Introduction: The main thesis </vt:lpstr>
      <vt:lpstr>The strength of Mathematical Platonism</vt:lpstr>
      <vt:lpstr>The two major points of strength of Mathematical Platonism according Russell</vt:lpstr>
      <vt:lpstr>The concept of infinity</vt:lpstr>
      <vt:lpstr>Locke and the concept of infinity</vt:lpstr>
      <vt:lpstr>Mathematics’ power to anticipate experience</vt:lpstr>
      <vt:lpstr>The main difficulty of Platonism</vt:lpstr>
      <vt:lpstr>Wittgenstein’s philosophy of mathematics …</vt:lpstr>
      <vt:lpstr>… and its main difficulty</vt:lpstr>
      <vt:lpstr>How does idealization arise?</vt:lpstr>
      <vt:lpstr>Idealisations, 'passage to the limit‘, and the concept of infinity</vt:lpstr>
      <vt:lpstr>On the one hand, a quasi-Wittgensteinian genesis of mathematical entities</vt:lpstr>
      <vt:lpstr>On the other hand, our capacity to conceive the infinite</vt:lpstr>
      <vt:lpstr>Applied mathematics …</vt:lpstr>
      <vt:lpstr>… and pure mathematics</vt:lpstr>
      <vt:lpstr>A riddle to illustrate the point</vt:lpstr>
      <vt:lpstr>Empirical and math­ematical TEs An example from Husserl</vt:lpstr>
      <vt:lpstr>Agreement and disagreement with Husserl’s example </vt:lpstr>
      <vt:lpstr> Brown on picture-proofs and intuitive seeing</vt:lpstr>
      <vt:lpstr> Norton (and Peirce’s) rejoinder</vt:lpstr>
      <vt:lpstr>Context of discovery and context of justification</vt:lpstr>
      <vt:lpstr>Mathematical and experimental proofs: analogy</vt:lpstr>
      <vt:lpstr>Mathematical and experimental proofs: difference</vt:lpstr>
      <vt:lpstr>What About Thoughts Experiments? A definition of empirical TEs</vt:lpstr>
      <vt:lpstr>An example: Stevin’s inclined plane</vt:lpstr>
      <vt:lpstr>Stevin’s inclined plane (and gravestone!)</vt:lpstr>
      <vt:lpstr>In a sense, there are no TEs  in pure mathematics</vt:lpstr>
      <vt:lpstr>The main reason</vt:lpstr>
      <vt:lpstr>Some objections: 1) Reply to Brown</vt:lpstr>
      <vt:lpstr>Some objections: Reply to Van Bendegem (I)</vt:lpstr>
      <vt:lpstr>Some objections: Reply to Van Bendegem (II)</vt:lpstr>
      <vt:lpstr>Some objections: Reply to Van Bendegem (III)</vt:lpstr>
      <vt:lpstr>[Some objections: Reply to Starikova and Giaquinto]</vt:lpstr>
      <vt:lpstr>Conclusion (I)</vt:lpstr>
      <vt:lpstr>Conclusion (II)</vt:lpstr>
      <vt:lpstr>PowerPoint Presentation</vt:lpstr>
    </vt:vector>
  </TitlesOfParts>
  <Company>M.M.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Didattica e scienza montessoriana</dc:title>
  <dc:creator>Marco</dc:creator>
  <cp:lastModifiedBy>M</cp:lastModifiedBy>
  <cp:revision>410</cp:revision>
  <cp:lastPrinted>2017-10-09T17:34:17Z</cp:lastPrinted>
  <dcterms:created xsi:type="dcterms:W3CDTF">2007-10-31T10:07:15Z</dcterms:created>
  <dcterms:modified xsi:type="dcterms:W3CDTF">2017-10-14T21:47:51Z</dcterms:modified>
</cp:coreProperties>
</file>