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81" r:id="rId3"/>
    <p:sldId id="328" r:id="rId4"/>
    <p:sldId id="258" r:id="rId5"/>
    <p:sldId id="273" r:id="rId6"/>
    <p:sldId id="291" r:id="rId7"/>
    <p:sldId id="310" r:id="rId8"/>
    <p:sldId id="306" r:id="rId9"/>
    <p:sldId id="320" r:id="rId10"/>
    <p:sldId id="322" r:id="rId11"/>
    <p:sldId id="323" r:id="rId12"/>
    <p:sldId id="329" r:id="rId13"/>
    <p:sldId id="327" r:id="rId14"/>
    <p:sldId id="324" r:id="rId15"/>
    <p:sldId id="325" r:id="rId16"/>
    <p:sldId id="326"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sto MT" pitchFamily="18" charset="0"/>
        <a:ea typeface="+mn-ea"/>
        <a:cs typeface="Arial" charset="0"/>
      </a:defRPr>
    </a:lvl1pPr>
    <a:lvl2pPr marL="457200" algn="l" rtl="0" fontAlgn="base">
      <a:spcBef>
        <a:spcPct val="0"/>
      </a:spcBef>
      <a:spcAft>
        <a:spcPct val="0"/>
      </a:spcAft>
      <a:defRPr kern="1200">
        <a:solidFill>
          <a:schemeClr val="tx1"/>
        </a:solidFill>
        <a:latin typeface="Calisto MT" pitchFamily="18" charset="0"/>
        <a:ea typeface="+mn-ea"/>
        <a:cs typeface="Arial" charset="0"/>
      </a:defRPr>
    </a:lvl2pPr>
    <a:lvl3pPr marL="914400" algn="l" rtl="0" fontAlgn="base">
      <a:spcBef>
        <a:spcPct val="0"/>
      </a:spcBef>
      <a:spcAft>
        <a:spcPct val="0"/>
      </a:spcAft>
      <a:defRPr kern="1200">
        <a:solidFill>
          <a:schemeClr val="tx1"/>
        </a:solidFill>
        <a:latin typeface="Calisto MT" pitchFamily="18" charset="0"/>
        <a:ea typeface="+mn-ea"/>
        <a:cs typeface="Arial" charset="0"/>
      </a:defRPr>
    </a:lvl3pPr>
    <a:lvl4pPr marL="1371600" algn="l" rtl="0" fontAlgn="base">
      <a:spcBef>
        <a:spcPct val="0"/>
      </a:spcBef>
      <a:spcAft>
        <a:spcPct val="0"/>
      </a:spcAft>
      <a:defRPr kern="1200">
        <a:solidFill>
          <a:schemeClr val="tx1"/>
        </a:solidFill>
        <a:latin typeface="Calisto MT" pitchFamily="18" charset="0"/>
        <a:ea typeface="+mn-ea"/>
        <a:cs typeface="Arial" charset="0"/>
      </a:defRPr>
    </a:lvl4pPr>
    <a:lvl5pPr marL="1828800" algn="l" rtl="0" fontAlgn="base">
      <a:spcBef>
        <a:spcPct val="0"/>
      </a:spcBef>
      <a:spcAft>
        <a:spcPct val="0"/>
      </a:spcAft>
      <a:defRPr kern="1200">
        <a:solidFill>
          <a:schemeClr val="tx1"/>
        </a:solidFill>
        <a:latin typeface="Calisto MT" pitchFamily="18" charset="0"/>
        <a:ea typeface="+mn-ea"/>
        <a:cs typeface="Arial" charset="0"/>
      </a:defRPr>
    </a:lvl5pPr>
    <a:lvl6pPr marL="2286000" algn="l" defTabSz="914400" rtl="0" eaLnBrk="1" latinLnBrk="0" hangingPunct="1">
      <a:defRPr kern="1200">
        <a:solidFill>
          <a:schemeClr val="tx1"/>
        </a:solidFill>
        <a:latin typeface="Calisto MT" pitchFamily="18" charset="0"/>
        <a:ea typeface="+mn-ea"/>
        <a:cs typeface="Arial" charset="0"/>
      </a:defRPr>
    </a:lvl6pPr>
    <a:lvl7pPr marL="2743200" algn="l" defTabSz="914400" rtl="0" eaLnBrk="1" latinLnBrk="0" hangingPunct="1">
      <a:defRPr kern="1200">
        <a:solidFill>
          <a:schemeClr val="tx1"/>
        </a:solidFill>
        <a:latin typeface="Calisto MT" pitchFamily="18" charset="0"/>
        <a:ea typeface="+mn-ea"/>
        <a:cs typeface="Arial" charset="0"/>
      </a:defRPr>
    </a:lvl7pPr>
    <a:lvl8pPr marL="3200400" algn="l" defTabSz="914400" rtl="0" eaLnBrk="1" latinLnBrk="0" hangingPunct="1">
      <a:defRPr kern="1200">
        <a:solidFill>
          <a:schemeClr val="tx1"/>
        </a:solidFill>
        <a:latin typeface="Calisto MT" pitchFamily="18" charset="0"/>
        <a:ea typeface="+mn-ea"/>
        <a:cs typeface="Arial" charset="0"/>
      </a:defRPr>
    </a:lvl8pPr>
    <a:lvl9pPr marL="3657600" algn="l" defTabSz="914400" rtl="0" eaLnBrk="1" latinLnBrk="0" hangingPunct="1">
      <a:defRPr kern="1200">
        <a:solidFill>
          <a:schemeClr val="tx1"/>
        </a:solidFill>
        <a:latin typeface="Calisto MT"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F58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74" autoAdjust="0"/>
    <p:restoredTop sz="92857" autoAdjust="0"/>
  </p:normalViewPr>
  <p:slideViewPr>
    <p:cSldViewPr snapToGrid="0" snapToObjects="1">
      <p:cViewPr varScale="1">
        <p:scale>
          <a:sx n="59" d="100"/>
          <a:sy n="59" d="100"/>
        </p:scale>
        <p:origin x="1066" y="49"/>
      </p:cViewPr>
      <p:guideLst>
        <p:guide orient="horz" pos="2160"/>
        <p:guide pos="2880"/>
      </p:guideLst>
    </p:cSldViewPr>
  </p:slideViewPr>
  <p:outlineViewPr>
    <p:cViewPr>
      <p:scale>
        <a:sx n="33" d="100"/>
        <a:sy n="33" d="100"/>
      </p:scale>
      <p:origin x="0" y="20338"/>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BF2835D-2790-42DE-A6AB-402DA03B55C7}" type="datetimeFigureOut">
              <a:rPr lang="it-IT"/>
              <a:pPr>
                <a:defRPr/>
              </a:pPr>
              <a:t>12/10/2017</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F357245-4511-4B22-90E3-66EF56103811}" type="slidenum">
              <a:rPr lang="it-IT"/>
              <a:pPr>
                <a:defRPr/>
              </a:pPr>
              <a:t>‹N›</a:t>
            </a:fld>
            <a:endParaRPr lang="it-IT"/>
          </a:p>
        </p:txBody>
      </p:sp>
    </p:spTree>
    <p:extLst>
      <p:ext uri="{BB962C8B-B14F-4D97-AF65-F5344CB8AC3E}">
        <p14:creationId xmlns:p14="http://schemas.microsoft.com/office/powerpoint/2010/main" val="3559795930"/>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FF357245-4511-4B22-90E3-66EF56103811}" type="slidenum">
              <a:rPr lang="it-IT" smtClean="0"/>
              <a:pPr>
                <a:defRPr/>
              </a:pPr>
              <a:t>15</a:t>
            </a:fld>
            <a:endParaRPr lang="it-IT"/>
          </a:p>
        </p:txBody>
      </p:sp>
    </p:spTree>
    <p:extLst>
      <p:ext uri="{BB962C8B-B14F-4D97-AF65-F5344CB8AC3E}">
        <p14:creationId xmlns:p14="http://schemas.microsoft.com/office/powerpoint/2010/main" val="2625919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4" name="TextBox 7"/>
          <p:cNvSpPr txBox="1">
            <a:spLocks noChangeArrowheads="1"/>
          </p:cNvSpPr>
          <p:nvPr/>
        </p:nvSpPr>
        <p:spPr bwMode="auto">
          <a:xfrm>
            <a:off x="8293100" y="5803900"/>
            <a:ext cx="366713"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sto MT" pitchFamily="18" charset="0"/>
              </a:defRPr>
            </a:lvl1pPr>
            <a:lvl2pPr marL="742950" indent="-285750">
              <a:defRPr>
                <a:solidFill>
                  <a:schemeClr val="tx1"/>
                </a:solidFill>
                <a:latin typeface="Calisto MT" pitchFamily="18" charset="0"/>
              </a:defRPr>
            </a:lvl2pPr>
            <a:lvl3pPr marL="1143000" indent="-228600">
              <a:defRPr>
                <a:solidFill>
                  <a:schemeClr val="tx1"/>
                </a:solidFill>
                <a:latin typeface="Calisto MT" pitchFamily="18" charset="0"/>
              </a:defRPr>
            </a:lvl3pPr>
            <a:lvl4pPr marL="1600200" indent="-228600">
              <a:defRPr>
                <a:solidFill>
                  <a:schemeClr val="tx1"/>
                </a:solidFill>
                <a:latin typeface="Calisto MT" pitchFamily="18" charset="0"/>
              </a:defRPr>
            </a:lvl4pPr>
            <a:lvl5pPr marL="2057400" indent="-228600">
              <a:defRPr>
                <a:solidFill>
                  <a:schemeClr val="tx1"/>
                </a:solidFill>
                <a:latin typeface="Calisto MT" pitchFamily="18" charset="0"/>
              </a:defRPr>
            </a:lvl5pPr>
            <a:lvl6pPr marL="2514600" indent="-228600" fontAlgn="base">
              <a:spcBef>
                <a:spcPct val="0"/>
              </a:spcBef>
              <a:spcAft>
                <a:spcPct val="0"/>
              </a:spcAft>
              <a:defRPr>
                <a:solidFill>
                  <a:schemeClr val="tx1"/>
                </a:solidFill>
                <a:latin typeface="Calisto MT" pitchFamily="18" charset="0"/>
              </a:defRPr>
            </a:lvl6pPr>
            <a:lvl7pPr marL="2971800" indent="-228600" fontAlgn="base">
              <a:spcBef>
                <a:spcPct val="0"/>
              </a:spcBef>
              <a:spcAft>
                <a:spcPct val="0"/>
              </a:spcAft>
              <a:defRPr>
                <a:solidFill>
                  <a:schemeClr val="tx1"/>
                </a:solidFill>
                <a:latin typeface="Calisto MT" pitchFamily="18" charset="0"/>
              </a:defRPr>
            </a:lvl7pPr>
            <a:lvl8pPr marL="3429000" indent="-228600" fontAlgn="base">
              <a:spcBef>
                <a:spcPct val="0"/>
              </a:spcBef>
              <a:spcAft>
                <a:spcPct val="0"/>
              </a:spcAft>
              <a:defRPr>
                <a:solidFill>
                  <a:schemeClr val="tx1"/>
                </a:solidFill>
                <a:latin typeface="Calisto MT" pitchFamily="18" charset="0"/>
              </a:defRPr>
            </a:lvl8pPr>
            <a:lvl9pPr marL="3886200" indent="-228600" fontAlgn="base">
              <a:spcBef>
                <a:spcPct val="0"/>
              </a:spcBef>
              <a:spcAft>
                <a:spcPct val="0"/>
              </a:spcAft>
              <a:defRPr>
                <a:solidFill>
                  <a:schemeClr val="tx1"/>
                </a:solidFill>
                <a:latin typeface="Calisto MT" pitchFamily="18" charset="0"/>
              </a:defRPr>
            </a:lvl9pPr>
          </a:lstStyle>
          <a:p>
            <a:pPr>
              <a:defRPr/>
            </a:pPr>
            <a:r>
              <a:rPr lang="it-IT" sz="4400">
                <a:solidFill>
                  <a:schemeClr val="accent1"/>
                </a:solidFill>
                <a:latin typeface="Wingdings" pitchFamily="2" charset="2"/>
              </a:rPr>
              <a:t>S</a:t>
            </a:r>
          </a:p>
        </p:txBody>
      </p:sp>
      <p:sp>
        <p:nvSpPr>
          <p:cNvPr id="2" name="Title 1"/>
          <p:cNvSpPr>
            <a:spLocks noGrp="1"/>
          </p:cNvSpPr>
          <p:nvPr>
            <p:ph type="ctrTitle"/>
          </p:nvPr>
        </p:nvSpPr>
        <p:spPr>
          <a:xfrm>
            <a:off x="457199" y="1295400"/>
            <a:ext cx="8228013" cy="1927225"/>
          </a:xfrm>
        </p:spPr>
        <p:txBody>
          <a:bodyPr tIns="0" bIns="0" anchor="b"/>
          <a:lstStyle>
            <a:lvl1pPr>
              <a:defRPr sz="6000">
                <a:solidFill>
                  <a:schemeClr val="bg1"/>
                </a:solidFill>
              </a:defRPr>
            </a:lvl1pPr>
          </a:lstStyle>
          <a:p>
            <a:r>
              <a:rPr lang="it-IT"/>
              <a:t>Fare clic per modificare stile</a:t>
            </a:r>
            <a:endParaRPr/>
          </a:p>
        </p:txBody>
      </p:sp>
      <p:sp>
        <p:nvSpPr>
          <p:cNvPr id="3" name="Subtitle 2"/>
          <p:cNvSpPr>
            <a:spLocks noGrp="1"/>
          </p:cNvSpPr>
          <p:nvPr>
            <p:ph type="subTitle" idx="1"/>
          </p:nvPr>
        </p:nvSpPr>
        <p:spPr>
          <a:xfrm>
            <a:off x="457199" y="3307976"/>
            <a:ext cx="8228013" cy="1066800"/>
          </a:xfrm>
        </p:spPr>
        <p:txBody>
          <a:bodyPr tIns="0" bIns="0"/>
          <a:lstStyle>
            <a:lvl1pPr marL="0" indent="0" algn="ctr">
              <a:spcBef>
                <a:spcPts val="300"/>
              </a:spcBef>
              <a:buNone/>
              <a:defRPr sz="18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dirty="0"/>
          </a:p>
        </p:txBody>
      </p:sp>
      <p:sp>
        <p:nvSpPr>
          <p:cNvPr id="5" name="Date Placeholder 3"/>
          <p:cNvSpPr>
            <a:spLocks noGrp="1"/>
          </p:cNvSpPr>
          <p:nvPr>
            <p:ph type="dt" sz="half" idx="10"/>
          </p:nvPr>
        </p:nvSpPr>
        <p:spPr/>
        <p:txBody>
          <a:bodyPr/>
          <a:lstStyle>
            <a:lvl1pPr>
              <a:defRPr/>
            </a:lvl1pPr>
          </a:lstStyle>
          <a:p>
            <a:pPr>
              <a:defRPr/>
            </a:pPr>
            <a:fld id="{4DBB1C70-3B52-45E9-B45F-DFD3FBCEC29E}" type="datetimeFigureOut">
              <a:rPr lang="en-US"/>
              <a:pPr>
                <a:defRPr/>
              </a:pPr>
              <a:t>10/12/2017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7F8A042-52C6-4720-AFC1-09E7066508D4}" type="slidenum">
              <a:rPr lang="en-US"/>
              <a:pPr>
                <a:defRPr/>
              </a:pPr>
              <a:t>‹N›</a:t>
            </a:fld>
            <a:endParaRPr lang="en-US"/>
          </a:p>
        </p:txBody>
      </p:sp>
    </p:spTree>
    <p:extLst>
      <p:ext uri="{BB962C8B-B14F-4D97-AF65-F5344CB8AC3E}">
        <p14:creationId xmlns:p14="http://schemas.microsoft.com/office/powerpoint/2010/main" val="3044432083"/>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454D4AD-7295-4455-B3BB-143F0EAE4C03}" type="datetimeFigureOut">
              <a:rPr lang="en-US"/>
              <a:pPr>
                <a:defRPr/>
              </a:pPr>
              <a:t>10/12/2017</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32880056-D26A-48E0-9E19-B3241205B6D3}" type="slidenum">
              <a:rPr lang="en-US"/>
              <a:pPr>
                <a:defRPr/>
              </a:pPr>
              <a:t>‹N›</a:t>
            </a:fld>
            <a:endParaRPr lang="en-US"/>
          </a:p>
        </p:txBody>
      </p:sp>
    </p:spTree>
    <p:extLst>
      <p:ext uri="{BB962C8B-B14F-4D97-AF65-F5344CB8AC3E}">
        <p14:creationId xmlns:p14="http://schemas.microsoft.com/office/powerpoint/2010/main" val="2423407509"/>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199" y="381001"/>
            <a:ext cx="3509683" cy="2209800"/>
          </a:xfrm>
        </p:spPr>
        <p:txBody>
          <a:bodyPr anchor="b"/>
          <a:lstStyle>
            <a:lvl1pPr algn="l">
              <a:defRPr sz="4400" b="0"/>
            </a:lvl1pPr>
          </a:lstStyle>
          <a:p>
            <a:r>
              <a:rPr lang="it-IT"/>
              <a:t>Fare clic per modificare stile</a:t>
            </a:r>
            <a:endParaRPr/>
          </a:p>
        </p:txBody>
      </p:sp>
      <p:sp>
        <p:nvSpPr>
          <p:cNvPr id="3" name="Content Placeholder 2"/>
          <p:cNvSpPr>
            <a:spLocks noGrp="1"/>
          </p:cNvSpPr>
          <p:nvPr>
            <p:ph idx="1"/>
          </p:nvPr>
        </p:nvSpPr>
        <p:spPr>
          <a:xfrm>
            <a:off x="5029200" y="273050"/>
            <a:ext cx="3657600" cy="5853113"/>
          </a:xfrm>
        </p:spPr>
        <p:txBody>
          <a:bodyPr>
            <a:normAutofit/>
          </a:bodyPr>
          <a:lstStyle>
            <a:lvl1pPr>
              <a:defRPr sz="2200"/>
            </a:lvl1pPr>
            <a:lvl2pPr>
              <a:defRPr sz="20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4" name="Text Placeholder 3"/>
          <p:cNvSpPr>
            <a:spLocks noGrp="1"/>
          </p:cNvSpPr>
          <p:nvPr>
            <p:ph type="body" sz="half" idx="2"/>
          </p:nvPr>
        </p:nvSpPr>
        <p:spPr>
          <a:xfrm>
            <a:off x="457199" y="2649071"/>
            <a:ext cx="3509683" cy="3388192"/>
          </a:xfrm>
        </p:spPr>
        <p:txBody>
          <a:bodyPr>
            <a:normAutofit/>
          </a:bodyPr>
          <a:lstStyle>
            <a:lvl1pPr marL="0" indent="0">
              <a:spcBef>
                <a:spcPts val="600"/>
              </a:spcBef>
              <a:buNone/>
              <a:defRPr sz="20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lvl1pPr>
              <a:defRPr>
                <a:solidFill>
                  <a:schemeClr val="bg1"/>
                </a:solidFill>
              </a:defRPr>
            </a:lvl1pPr>
          </a:lstStyle>
          <a:p>
            <a:pPr>
              <a:defRPr/>
            </a:pPr>
            <a:fld id="{57964DCF-6099-4DF5-AFC7-BE14A6227505}" type="datetimeFigureOut">
              <a:rPr lang="en-US"/>
              <a:pPr>
                <a:defRPr/>
              </a:pPr>
              <a:t>10/12/2017</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3CE1E8E1-2C62-4452-8194-50A62309A1DE}" type="slidenum">
              <a:rPr lang="en-US"/>
              <a:pPr>
                <a:defRPr/>
              </a:pPr>
              <a:t>‹N›</a:t>
            </a:fld>
            <a:endParaRPr lang="en-US"/>
          </a:p>
        </p:txBody>
      </p:sp>
    </p:spTree>
    <p:extLst>
      <p:ext uri="{BB962C8B-B14F-4D97-AF65-F5344CB8AC3E}">
        <p14:creationId xmlns:p14="http://schemas.microsoft.com/office/powerpoint/2010/main" val="1361922906"/>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051425" y="381001"/>
            <a:ext cx="3635375" cy="2209800"/>
          </a:xfrm>
        </p:spPr>
        <p:txBody>
          <a:bodyPr anchor="b"/>
          <a:lstStyle>
            <a:lvl1pPr algn="l">
              <a:defRPr sz="4400" b="0">
                <a:solidFill>
                  <a:schemeClr val="tx1"/>
                </a:solidFill>
              </a:defRPr>
            </a:lvl1pPr>
          </a:lstStyle>
          <a:p>
            <a:r>
              <a:rPr lang="it-IT"/>
              <a:t>Fare clic per modificare stile</a:t>
            </a:r>
            <a:endParaRPr/>
          </a:p>
        </p:txBody>
      </p:sp>
      <p:sp>
        <p:nvSpPr>
          <p:cNvPr id="4" name="Text Placeholder 3"/>
          <p:cNvSpPr>
            <a:spLocks noGrp="1"/>
          </p:cNvSpPr>
          <p:nvPr>
            <p:ph type="body" sz="half" idx="2"/>
          </p:nvPr>
        </p:nvSpPr>
        <p:spPr>
          <a:xfrm>
            <a:off x="5051425" y="2649070"/>
            <a:ext cx="3635375" cy="3505667"/>
          </a:xfrm>
        </p:spPr>
        <p:txBody>
          <a:bodyPr>
            <a:normAutofit/>
          </a:bodyPr>
          <a:lstStyle>
            <a:lvl1pPr marL="0" indent="0">
              <a:spcBef>
                <a:spcPts val="600"/>
              </a:spcBef>
              <a:buNone/>
              <a:defRPr sz="20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9" name="Picture Placeholder 8"/>
          <p:cNvSpPr>
            <a:spLocks noGrp="1"/>
          </p:cNvSpPr>
          <p:nvPr>
            <p:ph type="pic" sz="quarter" idx="13"/>
          </p:nvPr>
        </p:nvSpPr>
        <p:spPr>
          <a:xfrm>
            <a:off x="228600" y="1143000"/>
            <a:ext cx="4267200" cy="4267200"/>
          </a:xfrm>
          <a:prstGeom prst="ellipse">
            <a:avLst/>
          </a:prstGeom>
          <a:ln w="28575">
            <a:solidFill>
              <a:schemeClr val="accent1"/>
            </a:solidFill>
          </a:ln>
        </p:spPr>
        <p:txBody>
          <a:bodyPr rtlCol="0">
            <a:normAutofit/>
          </a:bodyPr>
          <a:lstStyle>
            <a:lvl1pPr marL="0" indent="0">
              <a:buNone/>
              <a:defRPr>
                <a:solidFill>
                  <a:schemeClr val="bg1"/>
                </a:solidFill>
              </a:defRPr>
            </a:lvl1pPr>
          </a:lstStyle>
          <a:p>
            <a:pPr lvl="0"/>
            <a:r>
              <a:rPr lang="it-IT" noProof="0"/>
              <a:t>Trascinare l'immagine su un segnaposto o fare clic sull'icona per aggiungerla</a:t>
            </a:r>
            <a:endParaRPr noProof="0"/>
          </a:p>
        </p:txBody>
      </p:sp>
      <p:sp>
        <p:nvSpPr>
          <p:cNvPr id="5" name="Date Placeholder 4"/>
          <p:cNvSpPr>
            <a:spLocks noGrp="1"/>
          </p:cNvSpPr>
          <p:nvPr>
            <p:ph type="dt" sz="half" idx="14"/>
          </p:nvPr>
        </p:nvSpPr>
        <p:spPr/>
        <p:txBody>
          <a:bodyPr/>
          <a:lstStyle>
            <a:lvl1pPr>
              <a:defRPr>
                <a:solidFill>
                  <a:schemeClr val="bg1"/>
                </a:solidFill>
              </a:defRPr>
            </a:lvl1pPr>
          </a:lstStyle>
          <a:p>
            <a:pPr>
              <a:defRPr/>
            </a:pPr>
            <a:fld id="{96897965-7A99-4F1A-B9C5-27F9D43E353A}" type="datetimeFigureOut">
              <a:rPr lang="en-US"/>
              <a:pPr>
                <a:defRPr/>
              </a:pPr>
              <a:t>10/12/2017</a:t>
            </a:fld>
            <a:endParaRPr lang="en-US"/>
          </a:p>
        </p:txBody>
      </p:sp>
      <p:sp>
        <p:nvSpPr>
          <p:cNvPr id="6" name="Footer Placeholder 5"/>
          <p:cNvSpPr>
            <a:spLocks noGrp="1"/>
          </p:cNvSpPr>
          <p:nvPr>
            <p:ph type="ftr" sz="quarter" idx="15"/>
          </p:nvPr>
        </p:nvSpPr>
        <p:spPr/>
        <p:txBody>
          <a:bodyPr/>
          <a:lstStyle>
            <a:lvl1pPr>
              <a:defRPr/>
            </a:lvl1pPr>
          </a:lstStyle>
          <a:p>
            <a:pPr>
              <a:defRPr/>
            </a:pPr>
            <a:endParaRPr lang="en-US"/>
          </a:p>
        </p:txBody>
      </p:sp>
      <p:sp>
        <p:nvSpPr>
          <p:cNvPr id="7" name="Slide Number Placeholder 6"/>
          <p:cNvSpPr>
            <a:spLocks noGrp="1"/>
          </p:cNvSpPr>
          <p:nvPr>
            <p:ph type="sldNum" sz="quarter" idx="16"/>
          </p:nvPr>
        </p:nvSpPr>
        <p:spPr/>
        <p:txBody>
          <a:bodyPr/>
          <a:lstStyle>
            <a:lvl1pPr>
              <a:defRPr/>
            </a:lvl1pPr>
          </a:lstStyle>
          <a:p>
            <a:pPr>
              <a:defRPr/>
            </a:pPr>
            <a:fld id="{A43878AF-4F6E-4A98-B846-7D8CAE642BED}" type="slidenum">
              <a:rPr lang="en-US"/>
              <a:pPr>
                <a:defRPr/>
              </a:pPr>
              <a:t>‹N›</a:t>
            </a:fld>
            <a:endParaRPr lang="en-US"/>
          </a:p>
        </p:txBody>
      </p:sp>
    </p:spTree>
    <p:extLst>
      <p:ext uri="{BB962C8B-B14F-4D97-AF65-F5344CB8AC3E}">
        <p14:creationId xmlns:p14="http://schemas.microsoft.com/office/powerpoint/2010/main" val="1557970662"/>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Immagini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051425" y="381001"/>
            <a:ext cx="3635375" cy="2209800"/>
          </a:xfrm>
        </p:spPr>
        <p:txBody>
          <a:bodyPr anchor="b"/>
          <a:lstStyle>
            <a:lvl1pPr algn="l">
              <a:defRPr sz="4400" b="0">
                <a:solidFill>
                  <a:schemeClr val="tx1"/>
                </a:solidFill>
              </a:defRPr>
            </a:lvl1pPr>
          </a:lstStyle>
          <a:p>
            <a:r>
              <a:rPr lang="it-IT"/>
              <a:t>Fare clic per modificare stile</a:t>
            </a:r>
            <a:endParaRPr/>
          </a:p>
        </p:txBody>
      </p:sp>
      <p:sp>
        <p:nvSpPr>
          <p:cNvPr id="4" name="Text Placeholder 3"/>
          <p:cNvSpPr>
            <a:spLocks noGrp="1"/>
          </p:cNvSpPr>
          <p:nvPr>
            <p:ph type="body" sz="half" idx="2"/>
          </p:nvPr>
        </p:nvSpPr>
        <p:spPr>
          <a:xfrm>
            <a:off x="5051425" y="2649070"/>
            <a:ext cx="3635375" cy="3505667"/>
          </a:xfrm>
        </p:spPr>
        <p:txBody>
          <a:bodyPr>
            <a:normAutofit/>
          </a:bodyPr>
          <a:lstStyle>
            <a:lvl1pPr marL="0" indent="0">
              <a:spcBef>
                <a:spcPts val="600"/>
              </a:spcBef>
              <a:buNone/>
              <a:defRPr sz="20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9" name="Picture Placeholder 8"/>
          <p:cNvSpPr>
            <a:spLocks noGrp="1"/>
          </p:cNvSpPr>
          <p:nvPr>
            <p:ph type="pic" sz="quarter" idx="13"/>
          </p:nvPr>
        </p:nvSpPr>
        <p:spPr>
          <a:xfrm>
            <a:off x="990600" y="2590800"/>
            <a:ext cx="3505200" cy="3505200"/>
          </a:xfrm>
          <a:prstGeom prst="ellipse">
            <a:avLst/>
          </a:prstGeom>
          <a:ln w="28575">
            <a:solidFill>
              <a:schemeClr val="accent1"/>
            </a:solidFill>
          </a:ln>
        </p:spPr>
        <p:txBody>
          <a:bodyPr rtlCol="0">
            <a:normAutofit/>
          </a:bodyPr>
          <a:lstStyle>
            <a:lvl1pPr marL="0" indent="0">
              <a:buNone/>
              <a:defRPr>
                <a:solidFill>
                  <a:schemeClr val="bg1"/>
                </a:solidFill>
              </a:defRPr>
            </a:lvl1pPr>
          </a:lstStyle>
          <a:p>
            <a:pPr lvl="0"/>
            <a:r>
              <a:rPr lang="it-IT" noProof="0"/>
              <a:t>Trascinare l'immagine su un segnaposto o fare clic sull'icona per aggiungerla</a:t>
            </a:r>
            <a:endParaRPr noProof="0"/>
          </a:p>
        </p:txBody>
      </p:sp>
      <p:sp>
        <p:nvSpPr>
          <p:cNvPr id="8" name="Picture Placeholder 8"/>
          <p:cNvSpPr>
            <a:spLocks noGrp="1"/>
          </p:cNvSpPr>
          <p:nvPr>
            <p:ph type="pic" sz="quarter" idx="14"/>
          </p:nvPr>
        </p:nvSpPr>
        <p:spPr>
          <a:xfrm>
            <a:off x="2479675" y="1260475"/>
            <a:ext cx="1254125" cy="1254125"/>
          </a:xfrm>
          <a:prstGeom prst="ellipse">
            <a:avLst/>
          </a:prstGeom>
          <a:ln w="28575">
            <a:solidFill>
              <a:schemeClr val="accent1"/>
            </a:solidFill>
          </a:ln>
        </p:spPr>
        <p:txBody>
          <a:bodyPr rtlCol="0">
            <a:normAutofit/>
          </a:bodyPr>
          <a:lstStyle>
            <a:lvl1pPr marL="0" indent="0">
              <a:buNone/>
              <a:defRPr sz="1400">
                <a:solidFill>
                  <a:schemeClr val="bg1"/>
                </a:solidFill>
              </a:defRPr>
            </a:lvl1pPr>
          </a:lstStyle>
          <a:p>
            <a:pPr lvl="0"/>
            <a:r>
              <a:rPr lang="it-IT" noProof="0"/>
              <a:t>Trascinare l'immagine su un segnaposto o fare clic sull'icona per aggiungerla</a:t>
            </a:r>
            <a:endParaRPr noProof="0"/>
          </a:p>
        </p:txBody>
      </p:sp>
      <p:sp>
        <p:nvSpPr>
          <p:cNvPr id="10" name="Picture Placeholder 8"/>
          <p:cNvSpPr>
            <a:spLocks noGrp="1"/>
          </p:cNvSpPr>
          <p:nvPr>
            <p:ph type="pic" sz="quarter" idx="15"/>
          </p:nvPr>
        </p:nvSpPr>
        <p:spPr>
          <a:xfrm>
            <a:off x="269875" y="762000"/>
            <a:ext cx="2092325" cy="2092325"/>
          </a:xfrm>
          <a:prstGeom prst="ellipse">
            <a:avLst/>
          </a:prstGeom>
          <a:ln w="28575">
            <a:solidFill>
              <a:schemeClr val="accent1"/>
            </a:solidFill>
          </a:ln>
        </p:spPr>
        <p:txBody>
          <a:bodyPr rtlCol="0">
            <a:normAutofit/>
          </a:bodyPr>
          <a:lstStyle>
            <a:lvl1pPr marL="0" indent="0">
              <a:buNone/>
              <a:defRPr sz="1800">
                <a:solidFill>
                  <a:schemeClr val="bg1"/>
                </a:solidFill>
              </a:defRPr>
            </a:lvl1pPr>
          </a:lstStyle>
          <a:p>
            <a:pPr lvl="0"/>
            <a:r>
              <a:rPr lang="it-IT" noProof="0"/>
              <a:t>Trascinare l'immagine su un segnaposto o fare clic sull'icona per aggiungerla</a:t>
            </a:r>
            <a:endParaRPr noProof="0"/>
          </a:p>
        </p:txBody>
      </p:sp>
      <p:sp>
        <p:nvSpPr>
          <p:cNvPr id="7" name="Date Placeholder 4"/>
          <p:cNvSpPr>
            <a:spLocks noGrp="1"/>
          </p:cNvSpPr>
          <p:nvPr>
            <p:ph type="dt" sz="half" idx="16"/>
          </p:nvPr>
        </p:nvSpPr>
        <p:spPr/>
        <p:txBody>
          <a:bodyPr/>
          <a:lstStyle>
            <a:lvl1pPr>
              <a:defRPr>
                <a:solidFill>
                  <a:schemeClr val="bg1"/>
                </a:solidFill>
              </a:defRPr>
            </a:lvl1pPr>
          </a:lstStyle>
          <a:p>
            <a:pPr>
              <a:defRPr/>
            </a:pPr>
            <a:fld id="{BCF2A308-F6F7-4367-AC98-236AF0CFA193}" type="datetimeFigureOut">
              <a:rPr lang="en-US"/>
              <a:pPr>
                <a:defRPr/>
              </a:pPr>
              <a:t>10/12/2017</a:t>
            </a:fld>
            <a:endParaRPr lang="en-US"/>
          </a:p>
        </p:txBody>
      </p:sp>
      <p:sp>
        <p:nvSpPr>
          <p:cNvPr id="11" name="Footer Placeholder 5"/>
          <p:cNvSpPr>
            <a:spLocks noGrp="1"/>
          </p:cNvSpPr>
          <p:nvPr>
            <p:ph type="ftr" sz="quarter" idx="17"/>
          </p:nvPr>
        </p:nvSpPr>
        <p:spPr/>
        <p:txBody>
          <a:bodyPr/>
          <a:lstStyle>
            <a:lvl1pPr>
              <a:defRPr/>
            </a:lvl1pPr>
          </a:lstStyle>
          <a:p>
            <a:pPr>
              <a:defRPr/>
            </a:pPr>
            <a:endParaRPr lang="en-US"/>
          </a:p>
        </p:txBody>
      </p:sp>
      <p:sp>
        <p:nvSpPr>
          <p:cNvPr id="12" name="Slide Number Placeholder 6"/>
          <p:cNvSpPr>
            <a:spLocks noGrp="1"/>
          </p:cNvSpPr>
          <p:nvPr>
            <p:ph type="sldNum" sz="quarter" idx="18"/>
          </p:nvPr>
        </p:nvSpPr>
        <p:spPr/>
        <p:txBody>
          <a:bodyPr/>
          <a:lstStyle>
            <a:lvl1pPr>
              <a:defRPr/>
            </a:lvl1pPr>
          </a:lstStyle>
          <a:p>
            <a:pPr>
              <a:defRPr/>
            </a:pPr>
            <a:fld id="{4190560F-B3D5-4240-8FB1-21D5E3D92EDB}" type="slidenum">
              <a:rPr lang="en-US"/>
              <a:pPr>
                <a:defRPr/>
              </a:pPr>
              <a:t>‹N›</a:t>
            </a:fld>
            <a:endParaRPr lang="en-US"/>
          </a:p>
        </p:txBody>
      </p:sp>
    </p:spTree>
    <p:extLst>
      <p:ext uri="{BB962C8B-B14F-4D97-AF65-F5344CB8AC3E}">
        <p14:creationId xmlns:p14="http://schemas.microsoft.com/office/powerpoint/2010/main" val="1625588274"/>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a:p>
        </p:txBody>
      </p:sp>
      <p:sp>
        <p:nvSpPr>
          <p:cNvPr id="3" name="Vertical Text Placeholder 2"/>
          <p:cNvSpPr>
            <a:spLocks noGrp="1"/>
          </p:cNvSpPr>
          <p:nvPr>
            <p:ph type="body" orient="vert" idx="1"/>
          </p:nvPr>
        </p:nvSpPr>
        <p:spPr>
          <a:xfrm>
            <a:off x="457200" y="2568388"/>
            <a:ext cx="8228013" cy="3468875"/>
          </a:xfrm>
        </p:spPr>
        <p:txBody>
          <a:bodyPr vert="eaVert"/>
          <a:lstStyle>
            <a:lvl5pPr>
              <a:defRPr/>
            </a:lvl5pPr>
            <a:lvl6pPr marL="1719072">
              <a:defRPr/>
            </a:lvl6pPr>
            <a:lvl7pPr marL="1719072">
              <a:defRPr/>
            </a:lvl7pPr>
            <a:lvl8pPr marL="1719072">
              <a:defRPr/>
            </a:lvl8pPr>
            <a:lvl9pPr marL="1719072">
              <a:defRPr/>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4" name="Date Placeholder 3"/>
          <p:cNvSpPr>
            <a:spLocks noGrp="1"/>
          </p:cNvSpPr>
          <p:nvPr>
            <p:ph type="dt" sz="half" idx="10"/>
          </p:nvPr>
        </p:nvSpPr>
        <p:spPr/>
        <p:txBody>
          <a:bodyPr/>
          <a:lstStyle>
            <a:lvl1pPr>
              <a:defRPr/>
            </a:lvl1pPr>
          </a:lstStyle>
          <a:p>
            <a:pPr>
              <a:defRPr/>
            </a:pPr>
            <a:fld id="{1DC119F4-87DC-4459-8090-E6626111322B}" type="datetimeFigureOut">
              <a:rPr lang="en-US"/>
              <a:pPr>
                <a:defRPr/>
              </a:pPr>
              <a:t>10/12/2017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E4CF6D6-5B9B-40DD-AA6A-5FC501E6D98E}" type="slidenum">
              <a:rPr lang="en-US"/>
              <a:pPr>
                <a:defRPr/>
              </a:pPr>
              <a:t>‹N›</a:t>
            </a:fld>
            <a:endParaRPr lang="en-US"/>
          </a:p>
        </p:txBody>
      </p:sp>
    </p:spTree>
    <p:extLst>
      <p:ext uri="{BB962C8B-B14F-4D97-AF65-F5344CB8AC3E}">
        <p14:creationId xmlns:p14="http://schemas.microsoft.com/office/powerpoint/2010/main" val="4291823989"/>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274638"/>
            <a:ext cx="1524000" cy="5851525"/>
          </a:xfrm>
        </p:spPr>
        <p:txBody>
          <a:bodyPr vert="eaVert" anchor="t"/>
          <a:lstStyle/>
          <a:p>
            <a:r>
              <a:rPr lang="it-IT"/>
              <a:t>Fare clic per modificare stile</a:t>
            </a:r>
            <a:endParaRPr/>
          </a:p>
        </p:txBody>
      </p:sp>
      <p:sp>
        <p:nvSpPr>
          <p:cNvPr id="3" name="Vertical Text Placeholder 2"/>
          <p:cNvSpPr>
            <a:spLocks noGrp="1"/>
          </p:cNvSpPr>
          <p:nvPr>
            <p:ph type="body" orient="vert" idx="1"/>
          </p:nvPr>
        </p:nvSpPr>
        <p:spPr>
          <a:xfrm>
            <a:off x="457200" y="416859"/>
            <a:ext cx="6019800" cy="5615642"/>
          </a:xfrm>
        </p:spPr>
        <p:txBody>
          <a:bodyPr vert="eaVert"/>
          <a:lstStyle>
            <a:lvl5pPr>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4" name="Date Placeholder 3"/>
          <p:cNvSpPr>
            <a:spLocks noGrp="1"/>
          </p:cNvSpPr>
          <p:nvPr>
            <p:ph type="dt" sz="half" idx="10"/>
          </p:nvPr>
        </p:nvSpPr>
        <p:spPr/>
        <p:txBody>
          <a:bodyPr/>
          <a:lstStyle>
            <a:lvl1pPr>
              <a:defRPr/>
            </a:lvl1pPr>
          </a:lstStyle>
          <a:p>
            <a:pPr>
              <a:defRPr/>
            </a:pPr>
            <a:fld id="{B23E98F3-24FC-4A80-98ED-9D744E08DBEF}" type="datetimeFigureOut">
              <a:rPr lang="en-US"/>
              <a:pPr>
                <a:defRPr/>
              </a:pPr>
              <a:t>10/12/2017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926D9A6-F918-41E7-AA02-DDA215C257F6}" type="slidenum">
              <a:rPr lang="en-US"/>
              <a:pPr>
                <a:defRPr/>
              </a:pPr>
              <a:t>‹N›</a:t>
            </a:fld>
            <a:endParaRPr lang="en-US"/>
          </a:p>
        </p:txBody>
      </p:sp>
    </p:spTree>
    <p:extLst>
      <p:ext uri="{BB962C8B-B14F-4D97-AF65-F5344CB8AC3E}">
        <p14:creationId xmlns:p14="http://schemas.microsoft.com/office/powerpoint/2010/main" val="3856454970"/>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Formula di chiusura">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58A678BD-DF95-444D-A899-333A0712D068}" type="datetimeFigureOut">
              <a:rPr lang="en-US"/>
              <a:pPr>
                <a:defRPr/>
              </a:pPr>
              <a:t>10/12/2017</a:t>
            </a:fld>
            <a:endParaRPr lang="en-US"/>
          </a:p>
        </p:txBody>
      </p:sp>
      <p:sp>
        <p:nvSpPr>
          <p:cNvPr id="3" name="Footer Placeholder 3"/>
          <p:cNvSpPr>
            <a:spLocks noGrp="1"/>
          </p:cNvSpPr>
          <p:nvPr>
            <p:ph type="ftr" sz="quarter" idx="11"/>
          </p:nvPr>
        </p:nvSpPr>
        <p:spPr/>
        <p:txBody>
          <a:bodyPr/>
          <a:lstStyle>
            <a:lvl1pPr>
              <a:defRPr/>
            </a:lvl1pPr>
          </a:lstStyle>
          <a:p>
            <a:pPr>
              <a:defRPr/>
            </a:pPr>
            <a:endParaRPr lang="en-US"/>
          </a:p>
        </p:txBody>
      </p:sp>
      <p:sp>
        <p:nvSpPr>
          <p:cNvPr id="4" name="Slide Number Placeholder 4"/>
          <p:cNvSpPr>
            <a:spLocks noGrp="1"/>
          </p:cNvSpPr>
          <p:nvPr>
            <p:ph type="sldNum" sz="quarter" idx="12"/>
          </p:nvPr>
        </p:nvSpPr>
        <p:spPr/>
        <p:txBody>
          <a:bodyPr/>
          <a:lstStyle>
            <a:lvl1pPr>
              <a:defRPr/>
            </a:lvl1pPr>
          </a:lstStyle>
          <a:p>
            <a:pPr>
              <a:defRPr/>
            </a:pPr>
            <a:fld id="{A5E32499-639D-4782-B814-A717049FF1AE}" type="slidenum">
              <a:rPr lang="en-US"/>
              <a:pPr>
                <a:defRPr/>
              </a:pPr>
              <a:t>‹N›</a:t>
            </a:fld>
            <a:endParaRPr lang="en-US"/>
          </a:p>
        </p:txBody>
      </p:sp>
    </p:spTree>
    <p:extLst>
      <p:ext uri="{BB962C8B-B14F-4D97-AF65-F5344CB8AC3E}">
        <p14:creationId xmlns:p14="http://schemas.microsoft.com/office/powerpoint/2010/main" val="178229598"/>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a:p>
        </p:txBody>
      </p:sp>
      <p:sp>
        <p:nvSpPr>
          <p:cNvPr id="3" name="Content Placeholder 2"/>
          <p:cNvSpPr>
            <a:spLocks noGrp="1"/>
          </p:cNvSpPr>
          <p:nvPr>
            <p:ph idx="1"/>
          </p:nvPr>
        </p:nvSpPr>
        <p:spPr/>
        <p:txBody>
          <a:bodyPr/>
          <a:lstStyle>
            <a:lvl5pPr>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4" name="Date Placeholder 3"/>
          <p:cNvSpPr>
            <a:spLocks noGrp="1"/>
          </p:cNvSpPr>
          <p:nvPr>
            <p:ph type="dt" sz="half" idx="10"/>
          </p:nvPr>
        </p:nvSpPr>
        <p:spPr/>
        <p:txBody>
          <a:bodyPr/>
          <a:lstStyle>
            <a:lvl1pPr>
              <a:defRPr/>
            </a:lvl1pPr>
          </a:lstStyle>
          <a:p>
            <a:pPr>
              <a:defRPr/>
            </a:pPr>
            <a:fld id="{507D9AF0-963B-4A47-B017-40A273410F5B}" type="datetimeFigureOut">
              <a:rPr lang="en-US"/>
              <a:pPr>
                <a:defRPr/>
              </a:pPr>
              <a:t>10/12/2017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189AC17-AFD3-4B96-BFD1-597C7ABFD634}" type="slidenum">
              <a:rPr lang="en-US"/>
              <a:pPr>
                <a:defRPr/>
              </a:pPr>
              <a:t>‹N›</a:t>
            </a:fld>
            <a:endParaRPr lang="en-US"/>
          </a:p>
        </p:txBody>
      </p:sp>
    </p:spTree>
    <p:extLst>
      <p:ext uri="{BB962C8B-B14F-4D97-AF65-F5344CB8AC3E}">
        <p14:creationId xmlns:p14="http://schemas.microsoft.com/office/powerpoint/2010/main" val="170657296"/>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4" name="TextBox 7"/>
          <p:cNvSpPr txBox="1">
            <a:spLocks noChangeArrowheads="1"/>
          </p:cNvSpPr>
          <p:nvPr/>
        </p:nvSpPr>
        <p:spPr bwMode="auto">
          <a:xfrm>
            <a:off x="8293100" y="5803900"/>
            <a:ext cx="366713"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sto MT" pitchFamily="18" charset="0"/>
              </a:defRPr>
            </a:lvl1pPr>
            <a:lvl2pPr marL="742950" indent="-285750">
              <a:defRPr>
                <a:solidFill>
                  <a:schemeClr val="tx1"/>
                </a:solidFill>
                <a:latin typeface="Calisto MT" pitchFamily="18" charset="0"/>
              </a:defRPr>
            </a:lvl2pPr>
            <a:lvl3pPr marL="1143000" indent="-228600">
              <a:defRPr>
                <a:solidFill>
                  <a:schemeClr val="tx1"/>
                </a:solidFill>
                <a:latin typeface="Calisto MT" pitchFamily="18" charset="0"/>
              </a:defRPr>
            </a:lvl3pPr>
            <a:lvl4pPr marL="1600200" indent="-228600">
              <a:defRPr>
                <a:solidFill>
                  <a:schemeClr val="tx1"/>
                </a:solidFill>
                <a:latin typeface="Calisto MT" pitchFamily="18" charset="0"/>
              </a:defRPr>
            </a:lvl4pPr>
            <a:lvl5pPr marL="2057400" indent="-228600">
              <a:defRPr>
                <a:solidFill>
                  <a:schemeClr val="tx1"/>
                </a:solidFill>
                <a:latin typeface="Calisto MT" pitchFamily="18" charset="0"/>
              </a:defRPr>
            </a:lvl5pPr>
            <a:lvl6pPr marL="2514600" indent="-228600" fontAlgn="base">
              <a:spcBef>
                <a:spcPct val="0"/>
              </a:spcBef>
              <a:spcAft>
                <a:spcPct val="0"/>
              </a:spcAft>
              <a:defRPr>
                <a:solidFill>
                  <a:schemeClr val="tx1"/>
                </a:solidFill>
                <a:latin typeface="Calisto MT" pitchFamily="18" charset="0"/>
              </a:defRPr>
            </a:lvl6pPr>
            <a:lvl7pPr marL="2971800" indent="-228600" fontAlgn="base">
              <a:spcBef>
                <a:spcPct val="0"/>
              </a:spcBef>
              <a:spcAft>
                <a:spcPct val="0"/>
              </a:spcAft>
              <a:defRPr>
                <a:solidFill>
                  <a:schemeClr val="tx1"/>
                </a:solidFill>
                <a:latin typeface="Calisto MT" pitchFamily="18" charset="0"/>
              </a:defRPr>
            </a:lvl7pPr>
            <a:lvl8pPr marL="3429000" indent="-228600" fontAlgn="base">
              <a:spcBef>
                <a:spcPct val="0"/>
              </a:spcBef>
              <a:spcAft>
                <a:spcPct val="0"/>
              </a:spcAft>
              <a:defRPr>
                <a:solidFill>
                  <a:schemeClr val="tx1"/>
                </a:solidFill>
                <a:latin typeface="Calisto MT" pitchFamily="18" charset="0"/>
              </a:defRPr>
            </a:lvl8pPr>
            <a:lvl9pPr marL="3886200" indent="-228600" fontAlgn="base">
              <a:spcBef>
                <a:spcPct val="0"/>
              </a:spcBef>
              <a:spcAft>
                <a:spcPct val="0"/>
              </a:spcAft>
              <a:defRPr>
                <a:solidFill>
                  <a:schemeClr val="tx1"/>
                </a:solidFill>
                <a:latin typeface="Calisto MT" pitchFamily="18" charset="0"/>
              </a:defRPr>
            </a:lvl9pPr>
          </a:lstStyle>
          <a:p>
            <a:pPr>
              <a:defRPr/>
            </a:pPr>
            <a:r>
              <a:rPr lang="it-IT" sz="4400">
                <a:solidFill>
                  <a:schemeClr val="accent1"/>
                </a:solidFill>
                <a:latin typeface="Wingdings" pitchFamily="2" charset="2"/>
              </a:rPr>
              <a:t>S</a:t>
            </a:r>
          </a:p>
        </p:txBody>
      </p:sp>
      <p:sp>
        <p:nvSpPr>
          <p:cNvPr id="2" name="Title 1"/>
          <p:cNvSpPr>
            <a:spLocks noGrp="1"/>
          </p:cNvSpPr>
          <p:nvPr>
            <p:ph type="title"/>
          </p:nvPr>
        </p:nvSpPr>
        <p:spPr>
          <a:xfrm>
            <a:off x="457200" y="2236694"/>
            <a:ext cx="6400800" cy="1362075"/>
          </a:xfrm>
        </p:spPr>
        <p:txBody>
          <a:bodyPr anchor="b"/>
          <a:lstStyle>
            <a:lvl1pPr algn="r">
              <a:defRPr sz="4600" b="0" cap="none" baseline="0"/>
            </a:lvl1pPr>
          </a:lstStyle>
          <a:p>
            <a:r>
              <a:rPr lang="it-IT"/>
              <a:t>Fare clic per modificare stile</a:t>
            </a:r>
            <a:endParaRPr/>
          </a:p>
        </p:txBody>
      </p:sp>
      <p:sp>
        <p:nvSpPr>
          <p:cNvPr id="3" name="Text Placeholder 2"/>
          <p:cNvSpPr>
            <a:spLocks noGrp="1"/>
          </p:cNvSpPr>
          <p:nvPr>
            <p:ph type="body" idx="1"/>
          </p:nvPr>
        </p:nvSpPr>
        <p:spPr>
          <a:xfrm>
            <a:off x="1676399" y="3609695"/>
            <a:ext cx="5181601" cy="1500187"/>
          </a:xfrm>
        </p:spPr>
        <p:txBody>
          <a:bodyPr/>
          <a:lstStyle>
            <a:lvl1pPr marL="0" indent="0" algn="r">
              <a:spcBef>
                <a:spcPts val="300"/>
              </a:spcBef>
              <a:buNone/>
              <a:defRPr sz="1800"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5" name="Date Placeholder 3"/>
          <p:cNvSpPr>
            <a:spLocks noGrp="1"/>
          </p:cNvSpPr>
          <p:nvPr>
            <p:ph type="dt" sz="half" idx="10"/>
          </p:nvPr>
        </p:nvSpPr>
        <p:spPr/>
        <p:txBody>
          <a:bodyPr/>
          <a:lstStyle>
            <a:lvl1pPr>
              <a:defRPr>
                <a:solidFill>
                  <a:schemeClr val="bg1"/>
                </a:solidFill>
              </a:defRPr>
            </a:lvl1pPr>
          </a:lstStyle>
          <a:p>
            <a:pPr>
              <a:defRPr/>
            </a:pPr>
            <a:fld id="{A1626E16-B4AA-40C5-9A1B-ECC380F4A1B3}" type="datetimeFigureOut">
              <a:rPr lang="en-US"/>
              <a:pPr>
                <a:defRPr/>
              </a:pPr>
              <a:t>10/12/2017</a:t>
            </a:fld>
            <a:endParaRPr lang="en-US"/>
          </a:p>
        </p:txBody>
      </p:sp>
      <p:sp>
        <p:nvSpPr>
          <p:cNvPr id="6" name="Footer Placeholder 4"/>
          <p:cNvSpPr>
            <a:spLocks noGrp="1"/>
          </p:cNvSpPr>
          <p:nvPr>
            <p:ph type="ftr" sz="quarter" idx="11"/>
          </p:nvPr>
        </p:nvSpPr>
        <p:spPr>
          <a:xfrm>
            <a:off x="7239000" y="6356350"/>
            <a:ext cx="1446213" cy="365125"/>
          </a:xfrm>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solidFill>
                  <a:schemeClr val="bg1"/>
                </a:solidFill>
              </a:defRPr>
            </a:lvl1pPr>
          </a:lstStyle>
          <a:p>
            <a:pPr>
              <a:defRPr/>
            </a:pPr>
            <a:fld id="{FFB86ED0-B704-4D14-BB93-E70D1153399F}" type="slidenum">
              <a:rPr lang="en-US"/>
              <a:pPr>
                <a:defRPr/>
              </a:pPr>
              <a:t>‹N›</a:t>
            </a:fld>
            <a:endParaRPr lang="en-US"/>
          </a:p>
        </p:txBody>
      </p:sp>
    </p:spTree>
    <p:extLst>
      <p:ext uri="{BB962C8B-B14F-4D97-AF65-F5344CB8AC3E}">
        <p14:creationId xmlns:p14="http://schemas.microsoft.com/office/powerpoint/2010/main" val="1456956703"/>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a:p>
        </p:txBody>
      </p:sp>
      <p:sp>
        <p:nvSpPr>
          <p:cNvPr id="3" name="Content Placeholder 2"/>
          <p:cNvSpPr>
            <a:spLocks noGrp="1"/>
          </p:cNvSpPr>
          <p:nvPr>
            <p:ph sz="half" idx="1"/>
          </p:nvPr>
        </p:nvSpPr>
        <p:spPr>
          <a:xfrm>
            <a:off x="740664" y="2784475"/>
            <a:ext cx="3767328" cy="3252788"/>
          </a:xfrm>
        </p:spPr>
        <p:txBody>
          <a:bodyPr/>
          <a:lstStyle>
            <a:lvl1pPr>
              <a:defRPr sz="1800"/>
            </a:lvl1pPr>
            <a:lvl2pPr>
              <a:defRPr sz="18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4" name="Content Placeholder 3"/>
          <p:cNvSpPr>
            <a:spLocks noGrp="1"/>
          </p:cNvSpPr>
          <p:nvPr>
            <p:ph sz="half" idx="2"/>
          </p:nvPr>
        </p:nvSpPr>
        <p:spPr>
          <a:xfrm>
            <a:off x="4634753" y="2784475"/>
            <a:ext cx="3767328" cy="3252788"/>
          </a:xfrm>
        </p:spPr>
        <p:txBody>
          <a:bodyPr/>
          <a:lstStyle>
            <a:lvl1pPr>
              <a:defRPr sz="1800"/>
            </a:lvl1pPr>
            <a:lvl2pPr>
              <a:defRPr sz="1800"/>
            </a:lvl2pPr>
            <a:lvl3pPr>
              <a:defRPr sz="1800"/>
            </a:lvl3pPr>
            <a:lvl4pPr>
              <a:defRPr sz="1800"/>
            </a:lvl4pPr>
            <a:lvl5pPr>
              <a:defRPr sz="1800"/>
            </a:lvl5pPr>
            <a:lvl6pPr marL="1946275" indent="-227013">
              <a:tabLst/>
              <a:defRPr sz="1600"/>
            </a:lvl6pPr>
            <a:lvl7pPr marL="2173288" indent="-227013">
              <a:tabLst/>
              <a:defRPr sz="1600"/>
            </a:lvl7pPr>
            <a:lvl8pPr marL="2398713" indent="-227013">
              <a:tabLst/>
              <a:defRPr sz="1600"/>
            </a:lvl8pPr>
            <a:lvl9pPr marL="2625725" indent="-227013">
              <a:tabLst/>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5" name="Date Placeholder 3"/>
          <p:cNvSpPr>
            <a:spLocks noGrp="1"/>
          </p:cNvSpPr>
          <p:nvPr>
            <p:ph type="dt" sz="half" idx="10"/>
          </p:nvPr>
        </p:nvSpPr>
        <p:spPr/>
        <p:txBody>
          <a:bodyPr/>
          <a:lstStyle>
            <a:lvl1pPr>
              <a:defRPr/>
            </a:lvl1pPr>
          </a:lstStyle>
          <a:p>
            <a:pPr>
              <a:defRPr/>
            </a:pPr>
            <a:fld id="{E7316817-4C71-4C8A-BE03-2ECFA3703532}" type="datetimeFigureOut">
              <a:rPr lang="en-US"/>
              <a:pPr>
                <a:defRPr/>
              </a:pPr>
              <a:t>10/12/2017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ED2FD65-AA0F-4FCD-96FA-14F9CF4D104C}" type="slidenum">
              <a:rPr lang="en-US"/>
              <a:pPr>
                <a:defRPr/>
              </a:pPr>
              <a:t>‹N›</a:t>
            </a:fld>
            <a:endParaRPr lang="en-US"/>
          </a:p>
        </p:txBody>
      </p:sp>
    </p:spTree>
    <p:extLst>
      <p:ext uri="{BB962C8B-B14F-4D97-AF65-F5344CB8AC3E}">
        <p14:creationId xmlns:p14="http://schemas.microsoft.com/office/powerpoint/2010/main" val="1280209089"/>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stile</a:t>
            </a:r>
            <a:endParaRPr/>
          </a:p>
        </p:txBody>
      </p:sp>
      <p:sp>
        <p:nvSpPr>
          <p:cNvPr id="3" name="Text Placeholder 2"/>
          <p:cNvSpPr>
            <a:spLocks noGrp="1"/>
          </p:cNvSpPr>
          <p:nvPr>
            <p:ph type="body" idx="1"/>
          </p:nvPr>
        </p:nvSpPr>
        <p:spPr>
          <a:xfrm>
            <a:off x="740664" y="2232211"/>
            <a:ext cx="3767328" cy="762000"/>
          </a:xfrm>
        </p:spPr>
        <p:txBody>
          <a:bodyPr anchor="b">
            <a:noAutofit/>
          </a:bodyPr>
          <a:lstStyle>
            <a:lvl1pPr marL="0" indent="0" algn="ctr">
              <a:lnSpc>
                <a:spcPts val="2600"/>
              </a:lnSpc>
              <a:spcBef>
                <a:spcPts val="0"/>
              </a:spcBef>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740664" y="3160059"/>
            <a:ext cx="3767328" cy="2891491"/>
          </a:xfrm>
        </p:spPr>
        <p:txBody>
          <a:bodyPr/>
          <a:lstStyle>
            <a:lvl1pPr>
              <a:defRPr sz="1800"/>
            </a:lvl1pPr>
            <a:lvl2pPr>
              <a:defRPr sz="1800"/>
            </a:lvl2pPr>
            <a:lvl3pPr>
              <a:defRPr sz="1800"/>
            </a:lvl3pPr>
            <a:lvl4pPr>
              <a:defRPr sz="1800"/>
            </a:lvl4pPr>
            <a:lvl5pPr>
              <a:defRPr sz="1800"/>
            </a:lvl5pPr>
            <a:lvl6pPr marL="1946275" indent="-234950">
              <a:defRPr sz="1600"/>
            </a:lvl6pPr>
            <a:lvl7pPr marL="2173288" indent="-234950">
              <a:defRPr sz="1600"/>
            </a:lvl7pPr>
            <a:lvl8pPr marL="2398713" indent="-234950">
              <a:defRPr sz="1600"/>
            </a:lvl8pPr>
            <a:lvl9pPr marL="2625725" indent="-234950">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5" name="Text Placeholder 4"/>
          <p:cNvSpPr>
            <a:spLocks noGrp="1"/>
          </p:cNvSpPr>
          <p:nvPr>
            <p:ph type="body" sz="quarter" idx="3"/>
          </p:nvPr>
        </p:nvSpPr>
        <p:spPr>
          <a:xfrm>
            <a:off x="4631578" y="2232211"/>
            <a:ext cx="3767328" cy="762000"/>
          </a:xfrm>
        </p:spPr>
        <p:txBody>
          <a:bodyPr anchor="b">
            <a:noAutofit/>
          </a:bodyPr>
          <a:lstStyle>
            <a:lvl1pPr marL="0" indent="0" algn="ctr">
              <a:lnSpc>
                <a:spcPts val="2600"/>
              </a:lnSpc>
              <a:spcBef>
                <a:spcPts val="0"/>
              </a:spcBef>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4631578" y="3160059"/>
            <a:ext cx="3767328" cy="2891491"/>
          </a:xfrm>
        </p:spPr>
        <p:txBody>
          <a:bodyPr/>
          <a:lstStyle>
            <a:lvl1pPr>
              <a:defRPr sz="1800"/>
            </a:lvl1pPr>
            <a:lvl2pPr>
              <a:defRPr sz="1800"/>
            </a:lvl2pPr>
            <a:lvl3pPr>
              <a:defRPr sz="1800"/>
            </a:lvl3pPr>
            <a:lvl4pPr>
              <a:defRPr sz="1800"/>
            </a:lvl4pPr>
            <a:lvl5pPr>
              <a:defRPr sz="1800"/>
            </a:lvl5pPr>
            <a:lvl6pPr marL="1946275" indent="-234950">
              <a:defRPr sz="1600"/>
            </a:lvl6pPr>
            <a:lvl7pPr marL="2173288" indent="-234950">
              <a:defRPr sz="1600"/>
            </a:lvl7pPr>
            <a:lvl8pPr marL="2398713" indent="-234950">
              <a:defRPr sz="1600"/>
            </a:lvl8pPr>
            <a:lvl9pPr marL="2625725" indent="-234950">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7" name="Date Placeholder 3"/>
          <p:cNvSpPr>
            <a:spLocks noGrp="1"/>
          </p:cNvSpPr>
          <p:nvPr>
            <p:ph type="dt" sz="half" idx="10"/>
          </p:nvPr>
        </p:nvSpPr>
        <p:spPr/>
        <p:txBody>
          <a:bodyPr/>
          <a:lstStyle>
            <a:lvl1pPr>
              <a:defRPr/>
            </a:lvl1pPr>
          </a:lstStyle>
          <a:p>
            <a:pPr>
              <a:defRPr/>
            </a:pPr>
            <a:fld id="{037A2983-2DE0-4E06-86FF-1ED1E839D871}" type="datetimeFigureOut">
              <a:rPr lang="en-US"/>
              <a:pPr>
                <a:defRPr/>
              </a:pPr>
              <a:t>10/12/2017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F85112F-19C5-4EAA-9075-88F6A2B7B879}" type="slidenum">
              <a:rPr lang="en-US"/>
              <a:pPr>
                <a:defRPr/>
              </a:pPr>
              <a:t>‹N›</a:t>
            </a:fld>
            <a:endParaRPr lang="en-US"/>
          </a:p>
        </p:txBody>
      </p:sp>
    </p:spTree>
    <p:extLst>
      <p:ext uri="{BB962C8B-B14F-4D97-AF65-F5344CB8AC3E}">
        <p14:creationId xmlns:p14="http://schemas.microsoft.com/office/powerpoint/2010/main" val="216483005"/>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uto, sopra e sot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a:p>
        </p:txBody>
      </p:sp>
      <p:sp>
        <p:nvSpPr>
          <p:cNvPr id="3" name="Content Placeholder 2"/>
          <p:cNvSpPr>
            <a:spLocks noGrp="1"/>
          </p:cNvSpPr>
          <p:nvPr>
            <p:ph sz="half" idx="1"/>
          </p:nvPr>
        </p:nvSpPr>
        <p:spPr>
          <a:xfrm>
            <a:off x="762000" y="2784475"/>
            <a:ext cx="7656512"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8" name="Content Placeholder 2"/>
          <p:cNvSpPr>
            <a:spLocks noGrp="1"/>
          </p:cNvSpPr>
          <p:nvPr>
            <p:ph sz="half" idx="13"/>
          </p:nvPr>
        </p:nvSpPr>
        <p:spPr>
          <a:xfrm>
            <a:off x="762000" y="4497070"/>
            <a:ext cx="7656512"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5" name="Date Placeholder 3"/>
          <p:cNvSpPr>
            <a:spLocks noGrp="1"/>
          </p:cNvSpPr>
          <p:nvPr>
            <p:ph type="dt" sz="half" idx="14"/>
          </p:nvPr>
        </p:nvSpPr>
        <p:spPr/>
        <p:txBody>
          <a:bodyPr/>
          <a:lstStyle>
            <a:lvl1pPr>
              <a:defRPr/>
            </a:lvl1pPr>
          </a:lstStyle>
          <a:p>
            <a:pPr>
              <a:defRPr/>
            </a:pPr>
            <a:fld id="{2FD97B15-0E1C-4C90-A902-541503C18913}" type="datetimeFigureOut">
              <a:rPr lang="en-US"/>
              <a:pPr>
                <a:defRPr/>
              </a:pPr>
              <a:t>10/12/2017</a:t>
            </a:fld>
            <a:endParaRPr 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7" name="Slide Number Placeholder 5"/>
          <p:cNvSpPr>
            <a:spLocks noGrp="1"/>
          </p:cNvSpPr>
          <p:nvPr>
            <p:ph type="sldNum" sz="quarter" idx="16"/>
          </p:nvPr>
        </p:nvSpPr>
        <p:spPr/>
        <p:txBody>
          <a:bodyPr/>
          <a:lstStyle>
            <a:lvl1pPr>
              <a:defRPr/>
            </a:lvl1pPr>
          </a:lstStyle>
          <a:p>
            <a:pPr>
              <a:defRPr/>
            </a:pPr>
            <a:fld id="{70941536-4268-4114-B97A-A103A6D43233}" type="slidenum">
              <a:rPr lang="en-US"/>
              <a:pPr>
                <a:defRPr/>
              </a:pPr>
              <a:t>‹N›</a:t>
            </a:fld>
            <a:endParaRPr lang="en-US"/>
          </a:p>
        </p:txBody>
      </p:sp>
    </p:spTree>
    <p:extLst>
      <p:ext uri="{BB962C8B-B14F-4D97-AF65-F5344CB8AC3E}">
        <p14:creationId xmlns:p14="http://schemas.microsoft.com/office/powerpoint/2010/main" val="829159775"/>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a:p>
        </p:txBody>
      </p:sp>
      <p:sp>
        <p:nvSpPr>
          <p:cNvPr id="3" name="Content Placeholder 2"/>
          <p:cNvSpPr>
            <a:spLocks noGrp="1"/>
          </p:cNvSpPr>
          <p:nvPr>
            <p:ph sz="half" idx="1"/>
          </p:nvPr>
        </p:nvSpPr>
        <p:spPr>
          <a:xfrm>
            <a:off x="4636008" y="2784475"/>
            <a:ext cx="3767328" cy="1554480"/>
          </a:xfrm>
        </p:spPr>
        <p:txBody>
          <a:bodyPr/>
          <a:lstStyle>
            <a:lvl1pPr>
              <a:defRPr sz="1800"/>
            </a:lvl1pPr>
            <a:lvl2pPr>
              <a:defRPr sz="18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8" name="Content Placeholder 2"/>
          <p:cNvSpPr>
            <a:spLocks noGrp="1"/>
          </p:cNvSpPr>
          <p:nvPr>
            <p:ph sz="half" idx="13"/>
          </p:nvPr>
        </p:nvSpPr>
        <p:spPr>
          <a:xfrm>
            <a:off x="4636008" y="4497070"/>
            <a:ext cx="3767328" cy="1554480"/>
          </a:xfrm>
        </p:spPr>
        <p:txBody>
          <a:bodyPr/>
          <a:lstStyle>
            <a:lvl1pPr>
              <a:defRPr sz="1800"/>
            </a:lvl1pPr>
            <a:lvl2pPr>
              <a:defRPr sz="1800"/>
            </a:lvl2pPr>
            <a:lvl3pPr>
              <a:defRPr sz="1800"/>
            </a:lvl3pPr>
            <a:lvl4pPr>
              <a:defRPr sz="1800"/>
            </a:lvl4pPr>
            <a:lvl5pPr>
              <a:defRPr sz="1800"/>
            </a:lvl5pPr>
            <a:lvl6pPr marL="1946275" indent="-234950">
              <a:defRPr sz="1600"/>
            </a:lvl6pPr>
            <a:lvl7pPr marL="2173288" indent="-234950">
              <a:defRPr sz="1600"/>
            </a:lvl7pPr>
            <a:lvl8pPr marL="2398713" indent="-234950">
              <a:defRPr sz="1600"/>
            </a:lvl8pPr>
            <a:lvl9pPr marL="2625725" indent="-234950">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9" name="Content Placeholder 2"/>
          <p:cNvSpPr>
            <a:spLocks noGrp="1"/>
          </p:cNvSpPr>
          <p:nvPr>
            <p:ph sz="half" idx="14"/>
          </p:nvPr>
        </p:nvSpPr>
        <p:spPr>
          <a:xfrm>
            <a:off x="740664" y="2784475"/>
            <a:ext cx="3767328" cy="3252788"/>
          </a:xfrm>
        </p:spPr>
        <p:txBody>
          <a:bodyPr/>
          <a:lstStyle>
            <a:lvl1pPr>
              <a:defRPr sz="1800"/>
            </a:lvl1pPr>
            <a:lvl2pPr>
              <a:defRPr sz="1800"/>
            </a:lvl2pPr>
            <a:lvl3pPr>
              <a:defRPr sz="1800"/>
            </a:lvl3pPr>
            <a:lvl4pPr>
              <a:defRPr sz="1800"/>
            </a:lvl4pPr>
            <a:lvl5pPr>
              <a:defRPr sz="1800"/>
            </a:lvl5pPr>
            <a:lvl6pPr marL="1946275" indent="-234950">
              <a:defRPr sz="1600"/>
            </a:lvl6pPr>
            <a:lvl7pPr marL="2173288" indent="-234950">
              <a:defRPr sz="1600"/>
            </a:lvl7pPr>
            <a:lvl8pPr marL="2398713" indent="-234950">
              <a:defRPr sz="1600"/>
            </a:lvl8pPr>
            <a:lvl9pPr marL="2625725" indent="-234950">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6" name="Date Placeholder 3"/>
          <p:cNvSpPr>
            <a:spLocks noGrp="1"/>
          </p:cNvSpPr>
          <p:nvPr>
            <p:ph type="dt" sz="half" idx="15"/>
          </p:nvPr>
        </p:nvSpPr>
        <p:spPr/>
        <p:txBody>
          <a:bodyPr/>
          <a:lstStyle>
            <a:lvl1pPr>
              <a:defRPr/>
            </a:lvl1pPr>
          </a:lstStyle>
          <a:p>
            <a:pPr>
              <a:defRPr/>
            </a:pPr>
            <a:fld id="{A19EDD50-E8A2-4294-9C98-AE3390703FEC}" type="datetimeFigureOut">
              <a:rPr lang="en-US"/>
              <a:pPr>
                <a:defRPr/>
              </a:pPr>
              <a:t>10/12/2017</a:t>
            </a:fld>
            <a:endParaRPr lang="en-US"/>
          </a:p>
        </p:txBody>
      </p:sp>
      <p:sp>
        <p:nvSpPr>
          <p:cNvPr id="7" name="Footer Placeholder 4"/>
          <p:cNvSpPr>
            <a:spLocks noGrp="1"/>
          </p:cNvSpPr>
          <p:nvPr>
            <p:ph type="ftr" sz="quarter" idx="16"/>
          </p:nvPr>
        </p:nvSpPr>
        <p:spPr/>
        <p:txBody>
          <a:bodyPr/>
          <a:lstStyle>
            <a:lvl1pPr>
              <a:defRPr/>
            </a:lvl1pPr>
          </a:lstStyle>
          <a:p>
            <a:pPr>
              <a:defRPr/>
            </a:pPr>
            <a:endParaRPr lang="en-US"/>
          </a:p>
        </p:txBody>
      </p:sp>
      <p:sp>
        <p:nvSpPr>
          <p:cNvPr id="10" name="Slide Number Placeholder 5"/>
          <p:cNvSpPr>
            <a:spLocks noGrp="1"/>
          </p:cNvSpPr>
          <p:nvPr>
            <p:ph type="sldNum" sz="quarter" idx="17"/>
          </p:nvPr>
        </p:nvSpPr>
        <p:spPr/>
        <p:txBody>
          <a:bodyPr/>
          <a:lstStyle>
            <a:lvl1pPr>
              <a:defRPr/>
            </a:lvl1pPr>
          </a:lstStyle>
          <a:p>
            <a:pPr>
              <a:defRPr/>
            </a:pPr>
            <a:fld id="{3F345B8A-1183-46AE-B6BA-C298CDE3E4F3}" type="slidenum">
              <a:rPr lang="en-US"/>
              <a:pPr>
                <a:defRPr/>
              </a:pPr>
              <a:t>‹N›</a:t>
            </a:fld>
            <a:endParaRPr lang="en-US"/>
          </a:p>
        </p:txBody>
      </p:sp>
    </p:spTree>
    <p:extLst>
      <p:ext uri="{BB962C8B-B14F-4D97-AF65-F5344CB8AC3E}">
        <p14:creationId xmlns:p14="http://schemas.microsoft.com/office/powerpoint/2010/main" val="1359208245"/>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a:p>
        </p:txBody>
      </p:sp>
      <p:sp>
        <p:nvSpPr>
          <p:cNvPr id="3" name="Content Placeholder 2"/>
          <p:cNvSpPr>
            <a:spLocks noGrp="1"/>
          </p:cNvSpPr>
          <p:nvPr>
            <p:ph sz="half" idx="1"/>
          </p:nvPr>
        </p:nvSpPr>
        <p:spPr>
          <a:xfrm>
            <a:off x="4636008" y="2784475"/>
            <a:ext cx="3767328" cy="1554480"/>
          </a:xfrm>
        </p:spPr>
        <p:txBody>
          <a:bodyPr/>
          <a:lstStyle>
            <a:lvl1pPr>
              <a:defRPr sz="1800"/>
            </a:lvl1pPr>
            <a:lvl2pPr>
              <a:defRPr sz="18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8" name="Content Placeholder 2"/>
          <p:cNvSpPr>
            <a:spLocks noGrp="1"/>
          </p:cNvSpPr>
          <p:nvPr>
            <p:ph sz="half" idx="13"/>
          </p:nvPr>
        </p:nvSpPr>
        <p:spPr>
          <a:xfrm>
            <a:off x="4636008" y="4497070"/>
            <a:ext cx="3767328" cy="1554480"/>
          </a:xfrm>
        </p:spPr>
        <p:txBody>
          <a:bodyPr/>
          <a:lstStyle>
            <a:lvl1pPr>
              <a:defRPr sz="1800"/>
            </a:lvl1pPr>
            <a:lvl2pPr>
              <a:defRPr sz="1800"/>
            </a:lvl2pPr>
            <a:lvl3pPr>
              <a:defRPr sz="1800"/>
            </a:lvl3pPr>
            <a:lvl4pPr>
              <a:defRPr sz="1800"/>
            </a:lvl4pPr>
            <a:lvl5pPr>
              <a:defRPr sz="1800"/>
            </a:lvl5pPr>
            <a:lvl6pPr marL="1946275"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6pPr>
            <a:lvl7pPr marL="2173288"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7pPr>
            <a:lvl8pPr marL="2398713"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8pPr>
            <a:lvl9pPr marL="2625725" indent="-234950" algn="l" defTabSz="914400" rtl="0" eaLnBrk="1" latinLnBrk="0" hangingPunct="1">
              <a:spcBef>
                <a:spcPct val="20000"/>
              </a:spcBef>
              <a:buSzPct val="90000"/>
              <a:buFont typeface="Wingdings" pitchFamily="2" charset="2"/>
              <a:buChar char=""/>
              <a:defRPr lang="en-US" sz="1600" kern="1200" dirty="0">
                <a:solidFill>
                  <a:schemeClr val="tx1">
                    <a:lumMod val="65000"/>
                    <a:lumOff val="35000"/>
                  </a:schemeClr>
                </a:solidFill>
                <a:latin typeface="+mn-lt"/>
                <a:ea typeface="+mn-ea"/>
                <a:cs typeface="+mn-cs"/>
              </a:defRPr>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10" name="Content Placeholder 2"/>
          <p:cNvSpPr>
            <a:spLocks noGrp="1"/>
          </p:cNvSpPr>
          <p:nvPr>
            <p:ph sz="half" idx="14"/>
          </p:nvPr>
        </p:nvSpPr>
        <p:spPr>
          <a:xfrm>
            <a:off x="739775" y="2784475"/>
            <a:ext cx="3767328" cy="1554480"/>
          </a:xfrm>
        </p:spPr>
        <p:txBody>
          <a:bodyPr/>
          <a:lstStyle>
            <a:lvl1pPr>
              <a:defRPr sz="1800"/>
            </a:lvl1pPr>
            <a:lvl2pPr>
              <a:defRPr sz="18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11" name="Content Placeholder 2"/>
          <p:cNvSpPr>
            <a:spLocks noGrp="1"/>
          </p:cNvSpPr>
          <p:nvPr>
            <p:ph sz="half" idx="15"/>
          </p:nvPr>
        </p:nvSpPr>
        <p:spPr>
          <a:xfrm>
            <a:off x="739775" y="4497070"/>
            <a:ext cx="3767328" cy="1554480"/>
          </a:xfrm>
        </p:spPr>
        <p:txBody>
          <a:bodyPr/>
          <a:lstStyle>
            <a:lvl1pPr>
              <a:defRPr sz="1800"/>
            </a:lvl1pPr>
            <a:lvl2pPr>
              <a:defRPr sz="1800"/>
            </a:lvl2pPr>
            <a:lvl3pPr>
              <a:defRPr sz="1800"/>
            </a:lvl3pPr>
            <a:lvl4pPr>
              <a:defRPr sz="1800"/>
            </a:lvl4pPr>
            <a:lvl5pPr>
              <a:defRPr sz="1800"/>
            </a:lvl5pPr>
            <a:lvl6pPr marL="1946275"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6pPr>
            <a:lvl7pPr marL="2173288"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7pPr>
            <a:lvl8pPr marL="2398713"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8pPr>
            <a:lvl9pPr marL="2625725" indent="-234950" algn="l" defTabSz="914400" rtl="0" eaLnBrk="1" latinLnBrk="0" hangingPunct="1">
              <a:spcBef>
                <a:spcPct val="20000"/>
              </a:spcBef>
              <a:buSzPct val="90000"/>
              <a:buFont typeface="Wingdings" pitchFamily="2" charset="2"/>
              <a:buChar char=""/>
              <a:defRPr lang="en-US" sz="1600" kern="1200" dirty="0">
                <a:solidFill>
                  <a:schemeClr val="tx1">
                    <a:lumMod val="65000"/>
                    <a:lumOff val="35000"/>
                  </a:schemeClr>
                </a:solidFill>
                <a:latin typeface="+mn-lt"/>
                <a:ea typeface="+mn-ea"/>
                <a:cs typeface="+mn-cs"/>
              </a:defRPr>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7" name="Date Placeholder 3"/>
          <p:cNvSpPr>
            <a:spLocks noGrp="1"/>
          </p:cNvSpPr>
          <p:nvPr>
            <p:ph type="dt" sz="half" idx="16"/>
          </p:nvPr>
        </p:nvSpPr>
        <p:spPr/>
        <p:txBody>
          <a:bodyPr/>
          <a:lstStyle>
            <a:lvl1pPr>
              <a:defRPr/>
            </a:lvl1pPr>
          </a:lstStyle>
          <a:p>
            <a:pPr>
              <a:defRPr/>
            </a:pPr>
            <a:fld id="{847DF546-1D98-4EA0-B3AA-3BB98394BF00}" type="datetimeFigureOut">
              <a:rPr lang="en-US"/>
              <a:pPr>
                <a:defRPr/>
              </a:pPr>
              <a:t>10/12/2017</a:t>
            </a:fld>
            <a:endParaRPr lang="en-US"/>
          </a:p>
        </p:txBody>
      </p:sp>
      <p:sp>
        <p:nvSpPr>
          <p:cNvPr id="9" name="Footer Placeholder 4"/>
          <p:cNvSpPr>
            <a:spLocks noGrp="1"/>
          </p:cNvSpPr>
          <p:nvPr>
            <p:ph type="ftr" sz="quarter" idx="17"/>
          </p:nvPr>
        </p:nvSpPr>
        <p:spPr/>
        <p:txBody>
          <a:bodyPr/>
          <a:lstStyle>
            <a:lvl1pPr>
              <a:defRPr/>
            </a:lvl1pPr>
          </a:lstStyle>
          <a:p>
            <a:pPr>
              <a:defRPr/>
            </a:pPr>
            <a:endParaRPr lang="en-US"/>
          </a:p>
        </p:txBody>
      </p:sp>
      <p:sp>
        <p:nvSpPr>
          <p:cNvPr id="12" name="Slide Number Placeholder 5"/>
          <p:cNvSpPr>
            <a:spLocks noGrp="1"/>
          </p:cNvSpPr>
          <p:nvPr>
            <p:ph type="sldNum" sz="quarter" idx="18"/>
          </p:nvPr>
        </p:nvSpPr>
        <p:spPr/>
        <p:txBody>
          <a:bodyPr/>
          <a:lstStyle>
            <a:lvl1pPr>
              <a:defRPr/>
            </a:lvl1pPr>
          </a:lstStyle>
          <a:p>
            <a:pPr>
              <a:defRPr/>
            </a:pPr>
            <a:fld id="{80DA7641-CC43-418F-AC7D-FA4F76E1E76D}" type="slidenum">
              <a:rPr lang="en-US"/>
              <a:pPr>
                <a:defRPr/>
              </a:pPr>
              <a:t>‹N›</a:t>
            </a:fld>
            <a:endParaRPr lang="en-US"/>
          </a:p>
        </p:txBody>
      </p:sp>
    </p:spTree>
    <p:extLst>
      <p:ext uri="{BB962C8B-B14F-4D97-AF65-F5344CB8AC3E}">
        <p14:creationId xmlns:p14="http://schemas.microsoft.com/office/powerpoint/2010/main" val="857303171"/>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a:p>
        </p:txBody>
      </p:sp>
      <p:sp>
        <p:nvSpPr>
          <p:cNvPr id="3" name="Date Placeholder 3"/>
          <p:cNvSpPr>
            <a:spLocks noGrp="1"/>
          </p:cNvSpPr>
          <p:nvPr>
            <p:ph type="dt" sz="half" idx="10"/>
          </p:nvPr>
        </p:nvSpPr>
        <p:spPr/>
        <p:txBody>
          <a:bodyPr/>
          <a:lstStyle>
            <a:lvl1pPr>
              <a:defRPr/>
            </a:lvl1pPr>
          </a:lstStyle>
          <a:p>
            <a:pPr>
              <a:defRPr/>
            </a:pPr>
            <a:fld id="{D792C3ED-00A7-4F8E-816C-DE1BCF9A0CA0}" type="datetimeFigureOut">
              <a:rPr lang="en-US"/>
              <a:pPr>
                <a:defRPr/>
              </a:pPr>
              <a:t>10/12/2017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C2E52AF-5004-404C-8744-8A5CF2741B73}" type="slidenum">
              <a:rPr lang="en-US"/>
              <a:pPr>
                <a:defRPr/>
              </a:pPr>
              <a:t>‹N›</a:t>
            </a:fld>
            <a:endParaRPr lang="en-US"/>
          </a:p>
        </p:txBody>
      </p:sp>
    </p:spTree>
    <p:extLst>
      <p:ext uri="{BB962C8B-B14F-4D97-AF65-F5344CB8AC3E}">
        <p14:creationId xmlns:p14="http://schemas.microsoft.com/office/powerpoint/2010/main" val="3031844227"/>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3444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stile</a:t>
            </a:r>
          </a:p>
        </p:txBody>
      </p:sp>
      <p:sp>
        <p:nvSpPr>
          <p:cNvPr id="1027" name="Text Placeholder 2"/>
          <p:cNvSpPr>
            <a:spLocks noGrp="1"/>
          </p:cNvSpPr>
          <p:nvPr>
            <p:ph type="body" idx="1"/>
          </p:nvPr>
        </p:nvSpPr>
        <p:spPr bwMode="auto">
          <a:xfrm>
            <a:off x="739775" y="2770188"/>
            <a:ext cx="7662863"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gli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100" b="1">
                <a:solidFill>
                  <a:schemeClr val="tx1">
                    <a:lumMod val="50000"/>
                    <a:lumOff val="50000"/>
                  </a:schemeClr>
                </a:solidFill>
                <a:latin typeface="+mn-lt"/>
                <a:cs typeface="+mn-cs"/>
              </a:defRPr>
            </a:lvl1pPr>
          </a:lstStyle>
          <a:p>
            <a:pPr>
              <a:defRPr/>
            </a:pPr>
            <a:fld id="{C050486B-4A06-447D-B5F4-A8B2BCDD1646}" type="datetimeFigureOut">
              <a:rPr lang="en-US"/>
              <a:pPr>
                <a:defRPr/>
              </a:pPr>
              <a:t>10/12/2017</a:t>
            </a:fld>
            <a:endParaRPr lang="en-US"/>
          </a:p>
        </p:txBody>
      </p:sp>
      <p:sp>
        <p:nvSpPr>
          <p:cNvPr id="5" name="Footer Placeholder 4"/>
          <p:cNvSpPr>
            <a:spLocks noGrp="1"/>
          </p:cNvSpPr>
          <p:nvPr>
            <p:ph type="ftr" sz="quarter" idx="3"/>
          </p:nvPr>
        </p:nvSpPr>
        <p:spPr>
          <a:xfrm>
            <a:off x="5789613" y="6356350"/>
            <a:ext cx="2895600" cy="365125"/>
          </a:xfrm>
          <a:prstGeom prst="rect">
            <a:avLst/>
          </a:prstGeom>
        </p:spPr>
        <p:txBody>
          <a:bodyPr vert="horz" lIns="91440" tIns="45720" rIns="91440" bIns="45720" rtlCol="0" anchor="ctr"/>
          <a:lstStyle>
            <a:lvl1pPr algn="r" fontAlgn="auto">
              <a:spcBef>
                <a:spcPts val="0"/>
              </a:spcBef>
              <a:spcAft>
                <a:spcPts val="0"/>
              </a:spcAft>
              <a:defRPr sz="1100" b="1">
                <a:solidFill>
                  <a:schemeClr val="tx1">
                    <a:lumMod val="50000"/>
                    <a:lumOff val="50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4305300" y="6356350"/>
            <a:ext cx="533400" cy="365125"/>
          </a:xfrm>
          <a:prstGeom prst="rect">
            <a:avLst/>
          </a:prstGeom>
        </p:spPr>
        <p:txBody>
          <a:bodyPr vert="horz" lIns="91440" tIns="45720" rIns="91440" bIns="45720" rtlCol="0" anchor="ctr"/>
          <a:lstStyle>
            <a:lvl1pPr algn="ctr" fontAlgn="auto">
              <a:spcBef>
                <a:spcPts val="0"/>
              </a:spcBef>
              <a:spcAft>
                <a:spcPts val="0"/>
              </a:spcAft>
              <a:defRPr sz="1100" b="1">
                <a:solidFill>
                  <a:schemeClr val="tx1">
                    <a:lumMod val="50000"/>
                    <a:lumOff val="50000"/>
                  </a:schemeClr>
                </a:solidFill>
                <a:latin typeface="+mn-lt"/>
                <a:cs typeface="+mn-cs"/>
              </a:defRPr>
            </a:lvl1pPr>
          </a:lstStyle>
          <a:p>
            <a:pPr>
              <a:defRPr/>
            </a:pPr>
            <a:fld id="{F1688E0E-A530-4AFF-B50D-AF9A1083B52C}"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3717" r:id="rId1"/>
    <p:sldLayoutId id="2147483709" r:id="rId2"/>
    <p:sldLayoutId id="2147483718" r:id="rId3"/>
    <p:sldLayoutId id="2147483710" r:id="rId4"/>
    <p:sldLayoutId id="2147483711" r:id="rId5"/>
    <p:sldLayoutId id="2147483712" r:id="rId6"/>
    <p:sldLayoutId id="2147483713" r:id="rId7"/>
    <p:sldLayoutId id="2147483714" r:id="rId8"/>
    <p:sldLayoutId id="2147483715" r:id="rId9"/>
    <p:sldLayoutId id="2147483719" r:id="rId10"/>
    <p:sldLayoutId id="2147483720" r:id="rId11"/>
    <p:sldLayoutId id="2147483721" r:id="rId12"/>
    <p:sldLayoutId id="2147483722" r:id="rId13"/>
    <p:sldLayoutId id="2147483716" r:id="rId14"/>
    <p:sldLayoutId id="2147483723" r:id="rId15"/>
    <p:sldLayoutId id="2147483724" r:id="rId16"/>
  </p:sldLayoutIdLst>
  <p:transition spd="slow">
    <p:push dir="u"/>
  </p:transition>
  <p:txStyles>
    <p:titleStyle>
      <a:lvl1pPr algn="ctr" rtl="0" eaLnBrk="0" fontAlgn="base" hangingPunct="0">
        <a:spcBef>
          <a:spcPct val="0"/>
        </a:spcBef>
        <a:spcAft>
          <a:spcPct val="0"/>
        </a:spcAft>
        <a:defRPr sz="4600" kern="12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Calisto MT" pitchFamily="18" charset="0"/>
        </a:defRPr>
      </a:lvl2pPr>
      <a:lvl3pPr algn="ctr" rtl="0" eaLnBrk="0" fontAlgn="base" hangingPunct="0">
        <a:spcBef>
          <a:spcPct val="0"/>
        </a:spcBef>
        <a:spcAft>
          <a:spcPct val="0"/>
        </a:spcAft>
        <a:defRPr sz="4600">
          <a:solidFill>
            <a:schemeClr val="bg1"/>
          </a:solidFill>
          <a:latin typeface="Calisto MT" pitchFamily="18" charset="0"/>
        </a:defRPr>
      </a:lvl3pPr>
      <a:lvl4pPr algn="ctr" rtl="0" eaLnBrk="0" fontAlgn="base" hangingPunct="0">
        <a:spcBef>
          <a:spcPct val="0"/>
        </a:spcBef>
        <a:spcAft>
          <a:spcPct val="0"/>
        </a:spcAft>
        <a:defRPr sz="4600">
          <a:solidFill>
            <a:schemeClr val="bg1"/>
          </a:solidFill>
          <a:latin typeface="Calisto MT" pitchFamily="18" charset="0"/>
        </a:defRPr>
      </a:lvl4pPr>
      <a:lvl5pPr algn="ctr" rtl="0" eaLnBrk="0" fontAlgn="base" hangingPunct="0">
        <a:spcBef>
          <a:spcPct val="0"/>
        </a:spcBef>
        <a:spcAft>
          <a:spcPct val="0"/>
        </a:spcAft>
        <a:defRPr sz="4600">
          <a:solidFill>
            <a:schemeClr val="bg1"/>
          </a:solidFill>
          <a:latin typeface="Calisto MT" pitchFamily="18" charset="0"/>
        </a:defRPr>
      </a:lvl5pPr>
      <a:lvl6pPr marL="457200" algn="ctr" rtl="0" fontAlgn="base">
        <a:spcBef>
          <a:spcPct val="0"/>
        </a:spcBef>
        <a:spcAft>
          <a:spcPct val="0"/>
        </a:spcAft>
        <a:defRPr sz="4600">
          <a:solidFill>
            <a:schemeClr val="bg1"/>
          </a:solidFill>
          <a:latin typeface="Calisto MT" pitchFamily="18" charset="0"/>
        </a:defRPr>
      </a:lvl6pPr>
      <a:lvl7pPr marL="914400" algn="ctr" rtl="0" fontAlgn="base">
        <a:spcBef>
          <a:spcPct val="0"/>
        </a:spcBef>
        <a:spcAft>
          <a:spcPct val="0"/>
        </a:spcAft>
        <a:defRPr sz="4600">
          <a:solidFill>
            <a:schemeClr val="bg1"/>
          </a:solidFill>
          <a:latin typeface="Calisto MT" pitchFamily="18" charset="0"/>
        </a:defRPr>
      </a:lvl7pPr>
      <a:lvl8pPr marL="1371600" algn="ctr" rtl="0" fontAlgn="base">
        <a:spcBef>
          <a:spcPct val="0"/>
        </a:spcBef>
        <a:spcAft>
          <a:spcPct val="0"/>
        </a:spcAft>
        <a:defRPr sz="4600">
          <a:solidFill>
            <a:schemeClr val="bg1"/>
          </a:solidFill>
          <a:latin typeface="Calisto MT" pitchFamily="18" charset="0"/>
        </a:defRPr>
      </a:lvl8pPr>
      <a:lvl9pPr marL="1828800" algn="ctr" rtl="0" fontAlgn="base">
        <a:spcBef>
          <a:spcPct val="0"/>
        </a:spcBef>
        <a:spcAft>
          <a:spcPct val="0"/>
        </a:spcAft>
        <a:defRPr sz="4600">
          <a:solidFill>
            <a:schemeClr val="bg1"/>
          </a:solidFill>
          <a:latin typeface="Calisto MT" pitchFamily="18" charset="0"/>
        </a:defRPr>
      </a:lvl9pPr>
    </p:titleStyle>
    <p:bodyStyle>
      <a:lvl1pPr marL="342900" indent="-342900" algn="l" rtl="0" eaLnBrk="0" fontAlgn="base" hangingPunct="0">
        <a:spcBef>
          <a:spcPts val="2000"/>
        </a:spcBef>
        <a:spcAft>
          <a:spcPct val="0"/>
        </a:spcAft>
        <a:buClr>
          <a:schemeClr val="accent1"/>
        </a:buClr>
        <a:buSzPct val="90000"/>
        <a:buFont typeface="Wingdings" pitchFamily="2" charset="2"/>
        <a:buChar char="S"/>
        <a:defRPr sz="2200" kern="1200">
          <a:solidFill>
            <a:srgbClr val="595959"/>
          </a:solidFill>
          <a:latin typeface="+mn-lt"/>
          <a:ea typeface="+mn-ea"/>
          <a:cs typeface="+mn-cs"/>
        </a:defRPr>
      </a:lvl1pPr>
      <a:lvl2pPr marL="685800" indent="-336550" algn="l" rtl="0" eaLnBrk="0" fontAlgn="base" hangingPunct="0">
        <a:spcBef>
          <a:spcPts val="600"/>
        </a:spcBef>
        <a:spcAft>
          <a:spcPct val="0"/>
        </a:spcAft>
        <a:buClr>
          <a:srgbClr val="C1F944"/>
        </a:buClr>
        <a:buSzPct val="90000"/>
        <a:buFont typeface="Wingdings" pitchFamily="2" charset="2"/>
        <a:buChar char="S"/>
        <a:defRPr sz="2000" kern="1200">
          <a:solidFill>
            <a:srgbClr val="595959"/>
          </a:solidFill>
          <a:latin typeface="+mn-lt"/>
          <a:ea typeface="+mn-ea"/>
          <a:cs typeface="+mn-cs"/>
        </a:defRPr>
      </a:lvl2pPr>
      <a:lvl3pPr marL="1035050" indent="-349250" algn="l" rtl="0" eaLnBrk="0" fontAlgn="base" hangingPunct="0">
        <a:spcBef>
          <a:spcPts val="600"/>
        </a:spcBef>
        <a:spcAft>
          <a:spcPct val="0"/>
        </a:spcAft>
        <a:buClr>
          <a:schemeClr val="accent1"/>
        </a:buClr>
        <a:buSzPct val="90000"/>
        <a:buFont typeface="Wingdings" pitchFamily="2" charset="2"/>
        <a:buChar char="S"/>
        <a:defRPr kern="1200">
          <a:solidFill>
            <a:srgbClr val="595959"/>
          </a:solidFill>
          <a:latin typeface="+mn-lt"/>
          <a:ea typeface="+mn-ea"/>
          <a:cs typeface="+mn-cs"/>
        </a:defRPr>
      </a:lvl3pPr>
      <a:lvl4pPr marL="1371600" indent="-336550" algn="l" rtl="0" eaLnBrk="0" fontAlgn="base" hangingPunct="0">
        <a:spcBef>
          <a:spcPts val="600"/>
        </a:spcBef>
        <a:spcAft>
          <a:spcPct val="0"/>
        </a:spcAft>
        <a:buClr>
          <a:srgbClr val="C1F944"/>
        </a:buClr>
        <a:buSzPct val="90000"/>
        <a:buFont typeface="Wingdings" pitchFamily="2" charset="2"/>
        <a:buChar char="S"/>
        <a:defRPr kern="1200">
          <a:solidFill>
            <a:srgbClr val="595959"/>
          </a:solidFill>
          <a:latin typeface="+mn-lt"/>
          <a:ea typeface="+mn-ea"/>
          <a:cs typeface="+mn-cs"/>
        </a:defRPr>
      </a:lvl4pPr>
      <a:lvl5pPr marL="1720850" indent="-349250" algn="l" rtl="0" eaLnBrk="0" fontAlgn="base" hangingPunct="0">
        <a:spcBef>
          <a:spcPts val="600"/>
        </a:spcBef>
        <a:spcAft>
          <a:spcPct val="0"/>
        </a:spcAft>
        <a:buClr>
          <a:schemeClr val="accent1"/>
        </a:buClr>
        <a:buSzPct val="90000"/>
        <a:buFont typeface="Wingdings" pitchFamily="2" charset="2"/>
        <a:buChar char="S"/>
        <a:defRPr kern="1200">
          <a:solidFill>
            <a:srgbClr val="595959"/>
          </a:solidFill>
          <a:latin typeface="+mn-lt"/>
          <a:ea typeface="+mn-ea"/>
          <a:cs typeface="+mn-cs"/>
        </a:defRPr>
      </a:lvl5pPr>
      <a:lvl6pPr marL="2055813" indent="-344488" algn="l" defTabSz="914400" rtl="0" eaLnBrk="1" latinLnBrk="0" hangingPunct="1">
        <a:spcBef>
          <a:spcPct val="20000"/>
        </a:spcBef>
        <a:buClr>
          <a:schemeClr val="accent1">
            <a:lumMod val="60000"/>
            <a:lumOff val="40000"/>
          </a:schemeClr>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60000"/>
            <a:lumOff val="40000"/>
          </a:schemeClr>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SzPct val="90000"/>
        <a:buFont typeface="Wingdings" pitchFamily="2"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5.png"/><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10.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457200" y="2949262"/>
            <a:ext cx="8228013" cy="3610965"/>
          </a:xfrm>
        </p:spPr>
        <p:txBody>
          <a:bodyPr rtlCol="0">
            <a:normAutofit/>
          </a:bodyPr>
          <a:lstStyle/>
          <a:p>
            <a:pPr eaLnBrk="1" fontAlgn="auto" hangingPunct="1">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eaLnBrk="1" fontAlgn="auto" hangingPunct="1">
              <a:spcAft>
                <a:spcPts val="0"/>
              </a:spcAft>
              <a:defRPr/>
            </a:pPr>
            <a:r>
              <a:rPr lang="en-US" sz="2400" dirty="0">
                <a:solidFill>
                  <a:schemeClr val="tx1"/>
                </a:solidFill>
                <a:latin typeface="Arial" panose="020B0604020202020204" pitchFamily="34" charset="0"/>
                <a:cs typeface="Arial" panose="020B0604020202020204" pitchFamily="34" charset="0"/>
              </a:rPr>
              <a:t>Lorenzo </a:t>
            </a:r>
            <a:r>
              <a:rPr lang="en-US" sz="2400" dirty="0" err="1">
                <a:solidFill>
                  <a:schemeClr val="tx1"/>
                </a:solidFill>
                <a:latin typeface="Arial" panose="020B0604020202020204" pitchFamily="34" charset="0"/>
                <a:cs typeface="Arial" panose="020B0604020202020204" pitchFamily="34" charset="0"/>
              </a:rPr>
              <a:t>Magnani</a:t>
            </a:r>
            <a:endParaRPr lang="en-US" sz="2400" dirty="0">
              <a:solidFill>
                <a:schemeClr val="tx1"/>
              </a:solidFill>
              <a:latin typeface="Arial" panose="020B0604020202020204" pitchFamily="34" charset="0"/>
              <a:cs typeface="Arial" panose="020B0604020202020204" pitchFamily="34" charset="0"/>
            </a:endParaRPr>
          </a:p>
          <a:p>
            <a:pPr eaLnBrk="1" fontAlgn="auto" hangingPunct="1">
              <a:spcAft>
                <a:spcPts val="0"/>
              </a:spcAft>
              <a:defRPr/>
            </a:pPr>
            <a:endParaRPr lang="en-US" dirty="0">
              <a:solidFill>
                <a:schemeClr val="tx1"/>
              </a:solidFill>
              <a:latin typeface="Arial" panose="020B0604020202020204" pitchFamily="34" charset="0"/>
              <a:cs typeface="Arial" panose="020B0604020202020204" pitchFamily="34" charset="0"/>
            </a:endParaRPr>
          </a:p>
          <a:p>
            <a:pPr eaLnBrk="1" fontAlgn="auto" hangingPunct="1">
              <a:spcAft>
                <a:spcPts val="0"/>
              </a:spcAft>
              <a:defRPr/>
            </a:pPr>
            <a:r>
              <a:rPr lang="en-US" dirty="0">
                <a:solidFill>
                  <a:schemeClr val="tx1"/>
                </a:solidFill>
                <a:latin typeface="Arial" panose="020B0604020202020204" pitchFamily="34" charset="0"/>
                <a:cs typeface="Arial" panose="020B0604020202020204" pitchFamily="34" charset="0"/>
              </a:rPr>
              <a:t>University of Pavia, Pavia, Italy</a:t>
            </a:r>
          </a:p>
          <a:p>
            <a:pPr eaLnBrk="1" fontAlgn="auto" hangingPunct="1">
              <a:spcAft>
                <a:spcPts val="0"/>
              </a:spcAft>
              <a:defRPr/>
            </a:pPr>
            <a:endParaRPr lang="it-IT" i="1" dirty="0">
              <a:solidFill>
                <a:schemeClr val="tx1"/>
              </a:solidFill>
              <a:latin typeface="Arial" panose="020B0604020202020204" pitchFamily="34" charset="0"/>
              <a:cs typeface="Arial" panose="020B0604020202020204" pitchFamily="34" charset="0"/>
            </a:endParaRPr>
          </a:p>
          <a:p>
            <a:pPr eaLnBrk="1" fontAlgn="auto" hangingPunct="1">
              <a:spcAft>
                <a:spcPts val="0"/>
              </a:spcAft>
              <a:defRPr/>
            </a:pPr>
            <a:endParaRPr lang="en-US" i="1" dirty="0">
              <a:solidFill>
                <a:schemeClr val="tx1"/>
              </a:solidFill>
              <a:latin typeface="Arial" panose="020B0604020202020204" pitchFamily="34" charset="0"/>
              <a:cs typeface="Arial" panose="020B0604020202020204" pitchFamily="34" charset="0"/>
            </a:endParaRPr>
          </a:p>
          <a:p>
            <a:pPr eaLnBrk="1" fontAlgn="auto" hangingPunct="1">
              <a:spcAft>
                <a:spcPts val="0"/>
              </a:spcAft>
              <a:defRPr/>
            </a:pPr>
            <a:endParaRPr lang="en-US" i="1" dirty="0">
              <a:solidFill>
                <a:schemeClr val="tx1"/>
              </a:solidFill>
              <a:latin typeface="Arial" panose="020B0604020202020204" pitchFamily="34" charset="0"/>
              <a:cs typeface="Arial" panose="020B0604020202020204" pitchFamily="34" charset="0"/>
            </a:endParaRPr>
          </a:p>
          <a:p>
            <a:pPr eaLnBrk="1" fontAlgn="auto" hangingPunct="1">
              <a:spcAft>
                <a:spcPts val="0"/>
              </a:spcAft>
              <a:defRPr/>
            </a:pPr>
            <a:r>
              <a:rPr lang="en-US" dirty="0">
                <a:solidFill>
                  <a:schemeClr val="tx1"/>
                </a:solidFill>
                <a:latin typeface="Arial" panose="020B0604020202020204" pitchFamily="34" charset="0"/>
                <a:cs typeface="Arial" panose="020B0604020202020204" pitchFamily="34" charset="0"/>
              </a:rPr>
              <a:t>Joint conference of the </a:t>
            </a:r>
            <a:r>
              <a:rPr lang="en-US" i="1" dirty="0">
                <a:solidFill>
                  <a:schemeClr val="tx1"/>
                </a:solidFill>
                <a:latin typeface="Arial" panose="020B0604020202020204" pitchFamily="34" charset="0"/>
                <a:cs typeface="Arial" panose="020B0604020202020204" pitchFamily="34" charset="0"/>
              </a:rPr>
              <a:t>Academia das </a:t>
            </a:r>
            <a:r>
              <a:rPr lang="en-US" i="1" dirty="0" err="1">
                <a:solidFill>
                  <a:schemeClr val="tx1"/>
                </a:solidFill>
                <a:latin typeface="Arial" panose="020B0604020202020204" pitchFamily="34" charset="0"/>
                <a:cs typeface="Arial" panose="020B0604020202020204" pitchFamily="34" charset="0"/>
              </a:rPr>
              <a:t>Ciências</a:t>
            </a:r>
            <a:r>
              <a:rPr lang="en-US" i="1" dirty="0">
                <a:solidFill>
                  <a:schemeClr val="tx1"/>
                </a:solidFill>
                <a:latin typeface="Arial" panose="020B0604020202020204" pitchFamily="34" charset="0"/>
                <a:cs typeface="Arial" panose="020B0604020202020204" pitchFamily="34" charset="0"/>
              </a:rPr>
              <a:t> de </a:t>
            </a:r>
            <a:r>
              <a:rPr lang="en-US" i="1" dirty="0" err="1">
                <a:solidFill>
                  <a:schemeClr val="tx1"/>
                </a:solidFill>
                <a:latin typeface="Arial" panose="020B0604020202020204" pitchFamily="34" charset="0"/>
                <a:cs typeface="Arial" panose="020B0604020202020204" pitchFamily="34" charset="0"/>
              </a:rPr>
              <a:t>Lisboa</a:t>
            </a:r>
            <a:endParaRPr lang="en-US" i="1" dirty="0">
              <a:solidFill>
                <a:schemeClr val="tx1"/>
              </a:solidFill>
              <a:latin typeface="Arial" panose="020B0604020202020204" pitchFamily="34" charset="0"/>
              <a:cs typeface="Arial" panose="020B0604020202020204" pitchFamily="34" charset="0"/>
            </a:endParaRPr>
          </a:p>
          <a:p>
            <a:pPr eaLnBrk="1" fontAlgn="auto" hangingPunct="1">
              <a:spcAft>
                <a:spcPts val="0"/>
              </a:spcAft>
              <a:defRPr/>
            </a:pPr>
            <a:r>
              <a:rPr lang="en-US" i="1" dirty="0">
                <a:solidFill>
                  <a:schemeClr val="tx1"/>
                </a:solidFill>
                <a:latin typeface="Arial" panose="020B0604020202020204" pitchFamily="34" charset="0"/>
                <a:cs typeface="Arial" panose="020B0604020202020204" pitchFamily="34" charset="0"/>
              </a:rPr>
              <a:t>and the Académie </a:t>
            </a:r>
            <a:r>
              <a:rPr lang="en-US" i="1" dirty="0" err="1">
                <a:solidFill>
                  <a:schemeClr val="tx1"/>
                </a:solidFill>
                <a:latin typeface="Arial" panose="020B0604020202020204" pitchFamily="34" charset="0"/>
                <a:cs typeface="Arial" panose="020B0604020202020204" pitchFamily="34" charset="0"/>
              </a:rPr>
              <a:t>Internationale</a:t>
            </a:r>
            <a:r>
              <a:rPr lang="en-US" i="1" dirty="0">
                <a:solidFill>
                  <a:schemeClr val="tx1"/>
                </a:solidFill>
                <a:latin typeface="Arial" panose="020B0604020202020204" pitchFamily="34" charset="0"/>
                <a:cs typeface="Arial" panose="020B0604020202020204" pitchFamily="34" charset="0"/>
              </a:rPr>
              <a:t> de Philosophie des Sciences</a:t>
            </a:r>
          </a:p>
          <a:p>
            <a:pPr eaLnBrk="1" fontAlgn="auto" hangingPunct="1">
              <a:spcAft>
                <a:spcPts val="0"/>
              </a:spcAft>
              <a:defRPr/>
            </a:pPr>
            <a:r>
              <a:rPr lang="en-US" sz="1600" dirty="0">
                <a:solidFill>
                  <a:schemeClr val="tx1"/>
                </a:solidFill>
                <a:latin typeface="Arial" panose="020B0604020202020204" pitchFamily="34" charset="0"/>
                <a:cs typeface="Arial" panose="020B0604020202020204" pitchFamily="34" charset="0"/>
              </a:rPr>
              <a:t>Lisbon, October 11-14, 2017 </a:t>
            </a:r>
            <a:endParaRPr lang="it-IT" sz="1600" dirty="0">
              <a:solidFill>
                <a:schemeClr val="tx1"/>
              </a:solidFill>
              <a:latin typeface="Arial" panose="020B0604020202020204" pitchFamily="34" charset="0"/>
              <a:cs typeface="Arial" panose="020B0604020202020204" pitchFamily="34" charset="0"/>
            </a:endParaRPr>
          </a:p>
          <a:p>
            <a:pPr eaLnBrk="1" fontAlgn="auto" hangingPunct="1">
              <a:spcAft>
                <a:spcPts val="0"/>
              </a:spcAft>
              <a:defRPr/>
            </a:pPr>
            <a:endParaRPr lang="en-US" sz="1600" dirty="0">
              <a:solidFill>
                <a:schemeClr val="tx1"/>
              </a:solidFill>
              <a:latin typeface="Arial" panose="020B0604020202020204" pitchFamily="34" charset="0"/>
              <a:cs typeface="Arial" panose="020B0604020202020204" pitchFamily="34" charset="0"/>
            </a:endParaRPr>
          </a:p>
        </p:txBody>
      </p:sp>
      <p:pic>
        <p:nvPicPr>
          <p:cNvPr id="4" name="Immagin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96143" y="3775391"/>
            <a:ext cx="991595" cy="979353"/>
          </a:xfrm>
          <a:prstGeom prst="rect">
            <a:avLst/>
          </a:prstGeo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15363" y="6329363"/>
            <a:ext cx="312737" cy="312737"/>
          </a:xfrm>
          <a:prstGeom prst="rect">
            <a:avLst/>
          </a:prstGeom>
        </p:spPr>
      </p:pic>
      <p:sp>
        <p:nvSpPr>
          <p:cNvPr id="5" name="CasellaDiTesto 4"/>
          <p:cNvSpPr txBox="1"/>
          <p:nvPr/>
        </p:nvSpPr>
        <p:spPr>
          <a:xfrm>
            <a:off x="171450" y="587143"/>
            <a:ext cx="8572499" cy="1461939"/>
          </a:xfrm>
          <a:prstGeom prst="rect">
            <a:avLst/>
          </a:prstGeom>
          <a:noFill/>
        </p:spPr>
        <p:txBody>
          <a:bodyPr wrap="square" rtlCol="0">
            <a:spAutoFit/>
          </a:bodyPr>
          <a:lstStyle/>
          <a:p>
            <a:pPr algn="ctr"/>
            <a:r>
              <a:rPr lang="en-US" sz="3600" dirty="0">
                <a:solidFill>
                  <a:srgbClr val="002060"/>
                </a:solidFill>
                <a:latin typeface="Arial" panose="020B0604020202020204" pitchFamily="34" charset="0"/>
                <a:cs typeface="Arial" panose="020B0604020202020204" pitchFamily="34" charset="0"/>
              </a:rPr>
              <a:t>Knowledge in Motion </a:t>
            </a:r>
          </a:p>
          <a:p>
            <a:pPr algn="ctr">
              <a:spcBef>
                <a:spcPts val="600"/>
              </a:spcBef>
            </a:pPr>
            <a:r>
              <a:rPr lang="en-US" sz="2400" dirty="0">
                <a:solidFill>
                  <a:srgbClr val="002060"/>
                </a:solidFill>
                <a:latin typeface="Arial" panose="020B0604020202020204" pitchFamily="34" charset="0"/>
                <a:cs typeface="Arial" panose="020B0604020202020204" pitchFamily="34" charset="0"/>
              </a:rPr>
              <a:t>How Knowledge Transfer in Science Affects Eco-Cognitive Openness, Creativity, and Epistemic Responsibility</a:t>
            </a:r>
            <a:endParaRPr lang="it-IT" sz="2400" dirty="0">
              <a:solidFill>
                <a:srgbClr val="002060"/>
              </a:solidFill>
              <a:latin typeface="Sgreek" panose="020B0500000000000000" pitchFamily="34" charset="0"/>
            </a:endParaRPr>
          </a:p>
        </p:txBody>
      </p:sp>
    </p:spTree>
  </p:cSld>
  <p:clrMapOvr>
    <a:masterClrMapping/>
  </p:clrMapOvr>
  <p:transition spd="slow" advTm="5456">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12700" y="83762"/>
            <a:ext cx="8019324" cy="1754326"/>
          </a:xfrm>
          <a:prstGeom prst="rect">
            <a:avLst/>
          </a:prstGeom>
          <a:solidFill>
            <a:schemeClr val="bg2">
              <a:lumMod val="25000"/>
            </a:schemeClr>
          </a:solidFill>
        </p:spPr>
        <p:txBody>
          <a:bodyPr wrap="square" rtlCol="0">
            <a:spAutoFit/>
          </a:bodyPr>
          <a:lstStyle/>
          <a:p>
            <a:r>
              <a:rPr lang="en-US" i="1" dirty="0">
                <a:solidFill>
                  <a:schemeClr val="bg1"/>
                </a:solidFill>
                <a:latin typeface="Arial" panose="020B0604020202020204" pitchFamily="34" charset="0"/>
                <a:cs typeface="Arial" panose="020B0604020202020204" pitchFamily="34" charset="0"/>
              </a:rPr>
              <a:t>5 . Symbols have to be considered in </a:t>
            </a:r>
            <a:r>
              <a:rPr lang="en-US" b="1" i="1" dirty="0">
                <a:solidFill>
                  <a:schemeClr val="bg1"/>
                </a:solidFill>
                <a:latin typeface="Arial" panose="020B0604020202020204" pitchFamily="34" charset="0"/>
                <a:cs typeface="Arial" panose="020B0604020202020204" pitchFamily="34" charset="0"/>
              </a:rPr>
              <a:t>multimodal </a:t>
            </a:r>
            <a:r>
              <a:rPr lang="en-US" dirty="0">
                <a:solidFill>
                  <a:schemeClr val="bg1"/>
                </a:solidFill>
                <a:latin typeface="Arial" panose="020B0604020202020204" pitchFamily="34" charset="0"/>
                <a:cs typeface="Arial" panose="020B0604020202020204" pitchFamily="34" charset="0"/>
              </a:rPr>
              <a:t>terms. The logical inferential process of modification of inputs has to be strongly intended as </a:t>
            </a:r>
            <a:r>
              <a:rPr lang="en-US" i="1" dirty="0">
                <a:solidFill>
                  <a:schemeClr val="bg1"/>
                </a:solidFill>
                <a:latin typeface="Arial" panose="020B0604020202020204" pitchFamily="34" charset="0"/>
                <a:cs typeface="Arial" panose="020B0604020202020204" pitchFamily="34" charset="0"/>
              </a:rPr>
              <a:t>multimodal </a:t>
            </a:r>
            <a:r>
              <a:rPr lang="en-US" dirty="0">
                <a:solidFill>
                  <a:schemeClr val="bg1"/>
                </a:solidFill>
                <a:latin typeface="Arial" panose="020B0604020202020204" pitchFamily="34" charset="0"/>
                <a:cs typeface="Arial" panose="020B0604020202020204" pitchFamily="34" charset="0"/>
              </a:rPr>
              <a:t>not only from the point of view of the </a:t>
            </a:r>
            <a:r>
              <a:rPr lang="en-US" i="1" dirty="0">
                <a:solidFill>
                  <a:schemeClr val="bg1"/>
                </a:solidFill>
                <a:latin typeface="Arial" panose="020B0604020202020204" pitchFamily="34" charset="0"/>
                <a:cs typeface="Arial" panose="020B0604020202020204" pitchFamily="34" charset="0"/>
              </a:rPr>
              <a:t>cognitive devices </a:t>
            </a:r>
            <a:r>
              <a:rPr lang="en-US" dirty="0">
                <a:solidFill>
                  <a:schemeClr val="bg1"/>
                </a:solidFill>
                <a:latin typeface="Arial" panose="020B0604020202020204" pitchFamily="34" charset="0"/>
                <a:cs typeface="Arial" panose="020B0604020202020204" pitchFamily="34" charset="0"/>
              </a:rPr>
              <a:t>“represented” (not merely propositions, but also diagrams, for example) but also from the point of view of the </a:t>
            </a:r>
            <a:r>
              <a:rPr lang="en-US" i="1" dirty="0">
                <a:solidFill>
                  <a:schemeClr val="bg1"/>
                </a:solidFill>
                <a:latin typeface="Arial" panose="020B0604020202020204" pitchFamily="34" charset="0"/>
                <a:cs typeface="Arial" panose="020B0604020202020204" pitchFamily="34" charset="0"/>
              </a:rPr>
              <a:t>applied rules</a:t>
            </a:r>
            <a:r>
              <a:rPr lang="en-US" dirty="0">
                <a:solidFill>
                  <a:schemeClr val="bg1"/>
                </a:solidFill>
                <a:latin typeface="Arial" panose="020B0604020202020204" pitchFamily="34" charset="0"/>
                <a:cs typeface="Arial" panose="020B0604020202020204" pitchFamily="34" charset="0"/>
              </a:rPr>
              <a:t>: model-based, but also computational aspects, have to be taken into </a:t>
            </a:r>
            <a:r>
              <a:rPr lang="en-US" dirty="0">
                <a:solidFill>
                  <a:schemeClr val="bg1"/>
                </a:solidFill>
              </a:rPr>
              <a:t>account.</a:t>
            </a:r>
            <a:endParaRPr lang="it-IT" dirty="0">
              <a:solidFill>
                <a:schemeClr val="bg1"/>
              </a:solidFill>
              <a:latin typeface="Arial" panose="020B0604020202020204" pitchFamily="34" charset="0"/>
              <a:cs typeface="Arial" panose="020B0604020202020204" pitchFamily="34" charset="0"/>
            </a:endParaRPr>
          </a:p>
        </p:txBody>
      </p:sp>
      <p:sp>
        <p:nvSpPr>
          <p:cNvPr id="3" name="CasellaDiTesto 2"/>
          <p:cNvSpPr txBox="1"/>
          <p:nvPr/>
        </p:nvSpPr>
        <p:spPr>
          <a:xfrm>
            <a:off x="412700" y="2237466"/>
            <a:ext cx="6806522" cy="1754326"/>
          </a:xfrm>
          <a:prstGeom prst="rect">
            <a:avLst/>
          </a:prstGeom>
          <a:solidFill>
            <a:schemeClr val="bg2">
              <a:lumMod val="25000"/>
            </a:schemeClr>
          </a:solidFill>
        </p:spPr>
        <p:txBody>
          <a:bodyPr wrap="square" rtlCol="0">
            <a:spAutoFit/>
          </a:bodyPr>
          <a:lstStyle/>
          <a:p>
            <a:r>
              <a:rPr lang="en-US" i="1" dirty="0">
                <a:solidFill>
                  <a:schemeClr val="bg1"/>
                </a:solidFill>
                <a:latin typeface="Arial" panose="020B0604020202020204" pitchFamily="34" charset="0"/>
                <a:cs typeface="Arial" panose="020B0604020202020204" pitchFamily="34" charset="0"/>
              </a:rPr>
              <a:t>6. T</a:t>
            </a:r>
            <a:r>
              <a:rPr lang="en-US" dirty="0">
                <a:solidFill>
                  <a:schemeClr val="bg1"/>
                </a:solidFill>
                <a:latin typeface="Arial" panose="020B0604020202020204" pitchFamily="34" charset="0"/>
                <a:cs typeface="Arial" panose="020B0604020202020204" pitchFamily="34" charset="0"/>
              </a:rPr>
              <a:t>he </a:t>
            </a:r>
            <a:r>
              <a:rPr lang="en-US" i="1" dirty="0">
                <a:solidFill>
                  <a:schemeClr val="bg1"/>
                </a:solidFill>
                <a:latin typeface="Arial" panose="020B0604020202020204" pitchFamily="34" charset="0"/>
                <a:cs typeface="Arial" panose="020B0604020202020204" pitchFamily="34" charset="0"/>
              </a:rPr>
              <a:t>maximal independence </a:t>
            </a:r>
            <a:r>
              <a:rPr lang="en-US" dirty="0">
                <a:solidFill>
                  <a:schemeClr val="bg1"/>
                </a:solidFill>
                <a:latin typeface="Arial" panose="020B0604020202020204" pitchFamily="34" charset="0"/>
                <a:cs typeface="Arial" panose="020B0604020202020204" pitchFamily="34" charset="0"/>
              </a:rPr>
              <a:t>regarding sensory modality is not longer crucial such as in classical logic because, if experience and common categorization are certainly stabilized, they are at the same time subjected to changes depending on the continuous multimodal flow of new information. Invariance and stability are considerably practically and temporally constrained.</a:t>
            </a:r>
            <a:endParaRPr lang="it-IT" dirty="0">
              <a:solidFill>
                <a:schemeClr val="bg1"/>
              </a:solidFill>
              <a:latin typeface="Arial" panose="020B0604020202020204" pitchFamily="34" charset="0"/>
              <a:cs typeface="Arial" panose="020B0604020202020204" pitchFamily="34" charset="0"/>
            </a:endParaRPr>
          </a:p>
        </p:txBody>
      </p:sp>
      <p:sp>
        <p:nvSpPr>
          <p:cNvPr id="4" name="CasellaDiTesto 3"/>
          <p:cNvSpPr txBox="1"/>
          <p:nvPr/>
        </p:nvSpPr>
        <p:spPr>
          <a:xfrm>
            <a:off x="412700" y="4506842"/>
            <a:ext cx="8566394" cy="1754326"/>
          </a:xfrm>
          <a:prstGeom prst="rect">
            <a:avLst/>
          </a:prstGeom>
          <a:solidFill>
            <a:schemeClr val="bg2">
              <a:lumMod val="25000"/>
            </a:schemeClr>
          </a:solidFill>
        </p:spPr>
        <p:txBody>
          <a:bodyPr wrap="square" rtlCol="0">
            <a:spAutoFit/>
          </a:bodyPr>
          <a:lstStyle/>
          <a:p>
            <a:r>
              <a:rPr lang="en-US" i="1" dirty="0">
                <a:solidFill>
                  <a:schemeClr val="bg1"/>
                </a:solidFill>
                <a:latin typeface="Arial" panose="020B0604020202020204" pitchFamily="34" charset="0"/>
                <a:cs typeface="Arial" panose="020B0604020202020204" pitchFamily="34" charset="0"/>
              </a:rPr>
              <a:t>7</a:t>
            </a:r>
            <a:r>
              <a:rPr lang="en-US" b="1" i="1" dirty="0">
                <a:solidFill>
                  <a:schemeClr val="bg1"/>
                </a:solidFill>
                <a:latin typeface="Arial" panose="020B0604020202020204" pitchFamily="34" charset="0"/>
                <a:cs typeface="Arial" panose="020B0604020202020204" pitchFamily="34" charset="0"/>
              </a:rPr>
              <a:t>. </a:t>
            </a:r>
            <a:r>
              <a:rPr lang="en-US" dirty="0">
                <a:solidFill>
                  <a:schemeClr val="bg1"/>
                </a:solidFill>
                <a:latin typeface="Arial" panose="020B0604020202020204" pitchFamily="34" charset="0"/>
                <a:cs typeface="Arial" panose="020B0604020202020204" pitchFamily="34" charset="0"/>
              </a:rPr>
              <a:t>The </a:t>
            </a:r>
            <a:r>
              <a:rPr lang="en-US" i="1" dirty="0">
                <a:solidFill>
                  <a:schemeClr val="bg1"/>
                </a:solidFill>
                <a:latin typeface="Arial" panose="020B0604020202020204" pitchFamily="34" charset="0"/>
                <a:cs typeface="Arial" panose="020B0604020202020204" pitchFamily="34" charset="0"/>
              </a:rPr>
              <a:t>rigor </a:t>
            </a:r>
            <a:r>
              <a:rPr lang="en-US" dirty="0">
                <a:solidFill>
                  <a:schemeClr val="bg1"/>
                </a:solidFill>
                <a:latin typeface="Arial" panose="020B0604020202020204" pitchFamily="34" charset="0"/>
                <a:cs typeface="Arial" panose="020B0604020202020204" pitchFamily="34" charset="0"/>
              </a:rPr>
              <a:t>of proof is still important because canonical ways of </a:t>
            </a:r>
            <a:r>
              <a:rPr lang="en-US" dirty="0" err="1">
                <a:solidFill>
                  <a:schemeClr val="bg1"/>
                </a:solidFill>
                <a:latin typeface="Arial" panose="020B0604020202020204" pitchFamily="34" charset="0"/>
                <a:cs typeface="Arial" panose="020B0604020202020204" pitchFamily="34" charset="0"/>
              </a:rPr>
              <a:t>abductively</a:t>
            </a:r>
            <a:r>
              <a:rPr lang="en-US" dirty="0">
                <a:solidFill>
                  <a:schemeClr val="bg1"/>
                </a:solidFill>
                <a:latin typeface="Arial" panose="020B0604020202020204" pitchFamily="34" charset="0"/>
                <a:cs typeface="Arial" panose="020B0604020202020204" pitchFamily="34" charset="0"/>
              </a:rPr>
              <a:t> inferring have to be established and provisionally fixed, to distill abductive praxes in form of multimodal language and rules, but they are multiple and canonical and not mutually exclusive, even if general. A naturalized logic of abduction is not only open to a continuous modification of input and output as symbolized in formula (*), but also to a modification of both language and rules.</a:t>
            </a:r>
            <a:endParaRPr lang="it-IT"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07540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27437" y="1815056"/>
            <a:ext cx="8570903" cy="2862322"/>
          </a:xfrm>
          <a:prstGeom prst="rect">
            <a:avLst/>
          </a:prstGeom>
          <a:solidFill>
            <a:schemeClr val="bg2">
              <a:lumMod val="25000"/>
            </a:schemeClr>
          </a:solidFill>
        </p:spPr>
        <p:txBody>
          <a:bodyPr wrap="square" rtlCol="0">
            <a:spAutoFit/>
          </a:bodyPr>
          <a:lstStyle/>
          <a:p>
            <a:r>
              <a:rPr lang="en-US" dirty="0">
                <a:solidFill>
                  <a:prstClr val="white"/>
                </a:solidFill>
                <a:latin typeface="Arial" panose="020B0604020202020204" pitchFamily="34" charset="0"/>
                <a:cs typeface="Arial" panose="020B0604020202020204" pitchFamily="34" charset="0"/>
              </a:rPr>
              <a:t>8. </a:t>
            </a:r>
            <a:r>
              <a:rPr lang="en-US" i="1" dirty="0" err="1">
                <a:solidFill>
                  <a:schemeClr val="bg1"/>
                </a:solidFill>
                <a:latin typeface="Arial" panose="020B0604020202020204" pitchFamily="34" charset="0"/>
                <a:cs typeface="Arial" panose="020B0604020202020204" pitchFamily="34" charset="0"/>
              </a:rPr>
              <a:t>Memorylessness</a:t>
            </a:r>
            <a:r>
              <a:rPr lang="en-US" dirty="0">
                <a:solidFill>
                  <a:schemeClr val="bg1"/>
                </a:solidFill>
                <a:latin typeface="Arial" panose="020B0604020202020204" pitchFamily="34" charset="0"/>
                <a:cs typeface="Arial" panose="020B0604020202020204" pitchFamily="34" charset="0"/>
              </a:rPr>
              <a:t>  is not at all maximized: naturalizing a logic of abduction is related to the need of keeping record of the past life of abductive inferential praxes. Proofs would have to be enriched by labels that refer to previous logical cases and demonstrative or algorithmic habits. This should be done because, if the inferences described by traditional logic do not yield much sensitive information – so to say – about the real past life of previous logical proofs and algorithmic processes in human agents’ use, on the contrary the “conceptual” – narrative – descriptions of actual human inferences not described by classical logical processes variously involve a remarkable amount of “historical”, “contextual”, “dialectical”, and “heuristic” memories and constraints, which have to be “mimed”.</a:t>
            </a:r>
            <a:r>
              <a:rPr lang="en-US" dirty="0">
                <a:solidFill>
                  <a:srgbClr val="000000"/>
                </a:solidFill>
                <a:latin typeface="Arial" panose="020B0604020202020204" pitchFamily="34" charset="0"/>
                <a:cs typeface="Arial" panose="020B0604020202020204" pitchFamily="34" charset="0"/>
              </a:rPr>
              <a:t>”.</a:t>
            </a:r>
            <a:endParaRPr lang="it-IT"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45257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2">
            <a:extLst>
              <a:ext uri="{FF2B5EF4-FFF2-40B4-BE49-F238E27FC236}">
                <a16:creationId xmlns:a16="http://schemas.microsoft.com/office/drawing/2014/main" id="{5777ADEF-9963-43D5-BCEA-05DBA5D77C68}"/>
              </a:ext>
            </a:extLst>
          </p:cNvPr>
          <p:cNvSpPr>
            <a:spLocks noGrp="1"/>
          </p:cNvSpPr>
          <p:nvPr/>
        </p:nvSpPr>
        <p:spPr bwMode="auto">
          <a:xfrm>
            <a:off x="473529" y="145997"/>
            <a:ext cx="8441871" cy="418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ts val="2000"/>
              </a:spcBef>
              <a:spcAft>
                <a:spcPct val="0"/>
              </a:spcAft>
              <a:buClr>
                <a:schemeClr val="accent1"/>
              </a:buClr>
              <a:buSzPct val="90000"/>
              <a:buFont typeface="Wingdings" pitchFamily="2" charset="2"/>
              <a:buChar char="S"/>
              <a:defRPr sz="2200" kern="1200">
                <a:solidFill>
                  <a:srgbClr val="595959"/>
                </a:solidFill>
                <a:latin typeface="+mn-lt"/>
                <a:ea typeface="+mn-ea"/>
                <a:cs typeface="+mn-cs"/>
              </a:defRPr>
            </a:lvl1pPr>
            <a:lvl2pPr marL="685800" indent="-336550" algn="l" rtl="0" eaLnBrk="0" fontAlgn="base" hangingPunct="0">
              <a:spcBef>
                <a:spcPts val="600"/>
              </a:spcBef>
              <a:spcAft>
                <a:spcPct val="0"/>
              </a:spcAft>
              <a:buClr>
                <a:srgbClr val="C1F944"/>
              </a:buClr>
              <a:buSzPct val="90000"/>
              <a:buFont typeface="Wingdings" pitchFamily="2" charset="2"/>
              <a:buChar char="S"/>
              <a:defRPr sz="2000" kern="1200">
                <a:solidFill>
                  <a:srgbClr val="595959"/>
                </a:solidFill>
                <a:latin typeface="+mn-lt"/>
                <a:ea typeface="+mn-ea"/>
                <a:cs typeface="+mn-cs"/>
              </a:defRPr>
            </a:lvl2pPr>
            <a:lvl3pPr marL="1035050" indent="-349250" algn="l" rtl="0" eaLnBrk="0" fontAlgn="base" hangingPunct="0">
              <a:spcBef>
                <a:spcPts val="600"/>
              </a:spcBef>
              <a:spcAft>
                <a:spcPct val="0"/>
              </a:spcAft>
              <a:buClr>
                <a:schemeClr val="accent1"/>
              </a:buClr>
              <a:buSzPct val="90000"/>
              <a:buFont typeface="Wingdings" pitchFamily="2" charset="2"/>
              <a:buChar char="S"/>
              <a:defRPr kern="1200">
                <a:solidFill>
                  <a:srgbClr val="595959"/>
                </a:solidFill>
                <a:latin typeface="+mn-lt"/>
                <a:ea typeface="+mn-ea"/>
                <a:cs typeface="+mn-cs"/>
              </a:defRPr>
            </a:lvl3pPr>
            <a:lvl4pPr marL="1371600" indent="-336550" algn="l" rtl="0" eaLnBrk="0" fontAlgn="base" hangingPunct="0">
              <a:spcBef>
                <a:spcPts val="600"/>
              </a:spcBef>
              <a:spcAft>
                <a:spcPct val="0"/>
              </a:spcAft>
              <a:buClr>
                <a:srgbClr val="C1F944"/>
              </a:buClr>
              <a:buSzPct val="90000"/>
              <a:buFont typeface="Wingdings" pitchFamily="2" charset="2"/>
              <a:buChar char="S"/>
              <a:defRPr kern="1200">
                <a:solidFill>
                  <a:srgbClr val="595959"/>
                </a:solidFill>
                <a:latin typeface="+mn-lt"/>
                <a:ea typeface="+mn-ea"/>
                <a:cs typeface="+mn-cs"/>
              </a:defRPr>
            </a:lvl4pPr>
            <a:lvl5pPr marL="1720850" indent="-349250" algn="l" rtl="0" eaLnBrk="0" fontAlgn="base" hangingPunct="0">
              <a:spcBef>
                <a:spcPts val="600"/>
              </a:spcBef>
              <a:spcAft>
                <a:spcPct val="0"/>
              </a:spcAft>
              <a:buClr>
                <a:schemeClr val="accent1"/>
              </a:buClr>
              <a:buSzPct val="90000"/>
              <a:buFont typeface="Wingdings" pitchFamily="2" charset="2"/>
              <a:buChar char="S"/>
              <a:defRPr kern="1200">
                <a:solidFill>
                  <a:srgbClr val="595959"/>
                </a:solidFill>
                <a:latin typeface="+mn-lt"/>
                <a:ea typeface="+mn-ea"/>
                <a:cs typeface="+mn-cs"/>
              </a:defRPr>
            </a:lvl5pPr>
            <a:lvl6pPr marL="2055813" indent="-344488" algn="l" defTabSz="914400" rtl="0" eaLnBrk="1" latinLnBrk="0" hangingPunct="1">
              <a:spcBef>
                <a:spcPct val="20000"/>
              </a:spcBef>
              <a:buClr>
                <a:schemeClr val="accent1">
                  <a:lumMod val="60000"/>
                  <a:lumOff val="40000"/>
                </a:schemeClr>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60000"/>
                  <a:lumOff val="40000"/>
                </a:schemeClr>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SzPct val="90000"/>
              <a:buFont typeface="Wingdings" pitchFamily="2" charset="2"/>
              <a:buChar char=""/>
              <a:defRPr lang="en-US" sz="1800" kern="1200" dirty="0">
                <a:solidFill>
                  <a:schemeClr val="tx1">
                    <a:lumMod val="65000"/>
                    <a:lumOff val="35000"/>
                  </a:schemeClr>
                </a:solidFill>
                <a:latin typeface="+mn-lt"/>
                <a:ea typeface="+mn-ea"/>
                <a:cs typeface="+mn-cs"/>
              </a:defRPr>
            </a:lvl9pPr>
          </a:lstStyle>
          <a:p>
            <a:pPr marL="0" indent="0">
              <a:buNone/>
            </a:pPr>
            <a:endParaRPr lang="it-IT" dirty="0">
              <a:solidFill>
                <a:srgbClr val="000000"/>
              </a:solidFill>
              <a:effectLst/>
              <a:latin typeface="Arial" panose="020B0604020202020204" pitchFamily="34" charset="0"/>
              <a:cs typeface="Arial" panose="020B0604020202020204" pitchFamily="34" charset="0"/>
            </a:endParaRPr>
          </a:p>
          <a:p>
            <a:pPr marL="0" indent="0" algn="ctr">
              <a:buNone/>
            </a:pPr>
            <a:r>
              <a:rPr lang="it-IT" sz="3600" dirty="0" err="1">
                <a:solidFill>
                  <a:srgbClr val="002060"/>
                </a:solidFill>
                <a:latin typeface="Arial" panose="020B0604020202020204" pitchFamily="34" charset="0"/>
                <a:cs typeface="Arial" panose="020B0604020202020204" pitchFamily="34" charset="0"/>
              </a:rPr>
              <a:t>Against</a:t>
            </a:r>
            <a:r>
              <a:rPr lang="it-IT" sz="3600" dirty="0">
                <a:solidFill>
                  <a:srgbClr val="002060"/>
                </a:solidFill>
                <a:latin typeface="Arial" panose="020B0604020202020204" pitchFamily="34" charset="0"/>
                <a:cs typeface="Arial" panose="020B0604020202020204" pitchFamily="34" charset="0"/>
              </a:rPr>
              <a:t> Knowledge in Motion: </a:t>
            </a:r>
            <a:r>
              <a:rPr lang="it-IT" sz="3600" dirty="0" err="1">
                <a:solidFill>
                  <a:srgbClr val="002060"/>
                </a:solidFill>
                <a:latin typeface="Arial" panose="020B0604020202020204" pitchFamily="34" charset="0"/>
                <a:cs typeface="Arial" panose="020B0604020202020204" pitchFamily="34" charset="0"/>
              </a:rPr>
              <a:t>Creativity</a:t>
            </a:r>
            <a:r>
              <a:rPr lang="it-IT" sz="3600" dirty="0">
                <a:solidFill>
                  <a:srgbClr val="002060"/>
                </a:solidFill>
                <a:latin typeface="Arial" panose="020B0604020202020204" pitchFamily="34" charset="0"/>
                <a:cs typeface="Arial" panose="020B0604020202020204" pitchFamily="34" charset="0"/>
              </a:rPr>
              <a:t> and </a:t>
            </a:r>
            <a:r>
              <a:rPr lang="it-IT" sz="3600" dirty="0" err="1">
                <a:solidFill>
                  <a:srgbClr val="002060"/>
                </a:solidFill>
                <a:latin typeface="Arial" panose="020B0604020202020204" pitchFamily="34" charset="0"/>
                <a:cs typeface="Arial" panose="020B0604020202020204" pitchFamily="34" charset="0"/>
              </a:rPr>
              <a:t>Epistemic</a:t>
            </a:r>
            <a:r>
              <a:rPr lang="it-IT" sz="3600" dirty="0">
                <a:solidFill>
                  <a:srgbClr val="002060"/>
                </a:solidFill>
                <a:latin typeface="Arial" panose="020B0604020202020204" pitchFamily="34" charset="0"/>
                <a:cs typeface="Arial" panose="020B0604020202020204" pitchFamily="34" charset="0"/>
              </a:rPr>
              <a:t> </a:t>
            </a:r>
            <a:r>
              <a:rPr lang="it-IT" sz="3600" dirty="0" err="1">
                <a:solidFill>
                  <a:srgbClr val="002060"/>
                </a:solidFill>
                <a:latin typeface="Arial" panose="020B0604020202020204" pitchFamily="34" charset="0"/>
                <a:cs typeface="Arial" panose="020B0604020202020204" pitchFamily="34" charset="0"/>
              </a:rPr>
              <a:t>Irresponsibility</a:t>
            </a:r>
            <a:r>
              <a:rPr lang="it-IT" sz="3600" dirty="0">
                <a:solidFill>
                  <a:srgbClr val="002060"/>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53671143"/>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E29F527D-F6B2-44AF-89BD-2FC62D2B0D87}"/>
              </a:ext>
            </a:extLst>
          </p:cNvPr>
          <p:cNvSpPr/>
          <p:nvPr/>
        </p:nvSpPr>
        <p:spPr>
          <a:xfrm>
            <a:off x="195944" y="749574"/>
            <a:ext cx="9029699" cy="5970865"/>
          </a:xfrm>
          <a:prstGeom prst="rect">
            <a:avLst/>
          </a:prstGeom>
        </p:spPr>
        <p:txBody>
          <a:bodyPr wrap="square">
            <a:spAutoFit/>
          </a:bodyPr>
          <a:lstStyle/>
          <a:p>
            <a:r>
              <a:rPr lang="en-US" b="1" dirty="0">
                <a:latin typeface="Arial" panose="020B0604020202020204" pitchFamily="34" charset="0"/>
                <a:cs typeface="Arial" panose="020B0604020202020204" pitchFamily="34" charset="0"/>
              </a:rPr>
              <a:t>Human Creative Abduction Assaulted: Impoverishing</a:t>
            </a:r>
          </a:p>
          <a:p>
            <a:r>
              <a:rPr lang="en-US" b="1" dirty="0">
                <a:latin typeface="Arial" panose="020B0604020202020204" pitchFamily="34" charset="0"/>
                <a:cs typeface="Arial" panose="020B0604020202020204" pitchFamily="34" charset="0"/>
              </a:rPr>
              <a:t>Epistemological Niches </a:t>
            </a:r>
          </a:p>
          <a:p>
            <a:endParaRPr lang="en-US" b="1" dirty="0">
              <a:latin typeface="Arial" panose="020B0604020202020204" pitchFamily="34" charset="0"/>
              <a:cs typeface="Arial" panose="020B0604020202020204" pitchFamily="34" charset="0"/>
            </a:endParaRPr>
          </a:p>
          <a:p>
            <a:pPr>
              <a:spcBef>
                <a:spcPts val="600"/>
              </a:spcBef>
            </a:pPr>
            <a:r>
              <a:rPr lang="en-US" b="1" dirty="0">
                <a:latin typeface="Arial" panose="020B0604020202020204" pitchFamily="34" charset="0"/>
                <a:cs typeface="Arial" panose="020B0604020202020204" pitchFamily="34" charset="0"/>
              </a:rPr>
              <a:t>“Knowledge in Motion” Defended: Favoring Scientific Abduction through the Eco-Cognitive Openness</a:t>
            </a:r>
          </a:p>
          <a:p>
            <a:pPr>
              <a:spcBef>
                <a:spcPts val="600"/>
              </a:spcBef>
            </a:pPr>
            <a:r>
              <a:rPr lang="en-US" b="1" dirty="0">
                <a:latin typeface="Arial" panose="020B0604020202020204" pitchFamily="34" charset="0"/>
                <a:cs typeface="Arial" panose="020B0604020202020204" pitchFamily="34" charset="0"/>
              </a:rPr>
              <a:t>Jeopardizing Human Abduction through Impoverished Epistemological Niches</a:t>
            </a:r>
          </a:p>
          <a:p>
            <a:pPr>
              <a:spcBef>
                <a:spcPts val="600"/>
              </a:spcBef>
            </a:pPr>
            <a:r>
              <a:rPr lang="en-US" b="1" u="sng" dirty="0">
                <a:latin typeface="Arial" panose="020B0604020202020204" pitchFamily="34" charset="0"/>
                <a:cs typeface="Arial" panose="020B0604020202020204" pitchFamily="34" charset="0"/>
              </a:rPr>
              <a:t>Epistemic Irresponsibility I</a:t>
            </a:r>
            <a:r>
              <a:rPr lang="en-US" b="1" dirty="0">
                <a:latin typeface="Arial" panose="020B0604020202020204" pitchFamily="34" charset="0"/>
                <a:cs typeface="Arial" panose="020B0604020202020204" pitchFamily="34" charset="0"/>
              </a:rPr>
              <a:t>: Expensive Drugs Now and the Undisciplined Commodification of Abduction in Science. The Role of Patents. Marketing </a:t>
            </a:r>
            <a:r>
              <a:rPr lang="en-US" b="1" dirty="0" err="1">
                <a:latin typeface="Arial" panose="020B0604020202020204" pitchFamily="34" charset="0"/>
                <a:cs typeface="Arial" panose="020B0604020202020204" pitchFamily="34" charset="0"/>
              </a:rPr>
              <a:t>Technoscientific</a:t>
            </a:r>
            <a:r>
              <a:rPr lang="en-US" b="1" dirty="0">
                <a:latin typeface="Arial" panose="020B0604020202020204" pitchFamily="34" charset="0"/>
                <a:cs typeface="Arial" panose="020B0604020202020204" pitchFamily="34" charset="0"/>
              </a:rPr>
              <a:t> Results</a:t>
            </a:r>
          </a:p>
          <a:p>
            <a:pPr>
              <a:spcBef>
                <a:spcPts val="600"/>
              </a:spcBef>
            </a:pPr>
            <a:r>
              <a:rPr lang="en-US" b="1" u="sng" dirty="0">
                <a:latin typeface="Arial" panose="020B0604020202020204" pitchFamily="34" charset="0"/>
                <a:cs typeface="Arial" panose="020B0604020202020204" pitchFamily="34" charset="0"/>
              </a:rPr>
              <a:t>Epistemic Irresponsibility II</a:t>
            </a:r>
            <a:r>
              <a:rPr lang="en-US" b="1" dirty="0">
                <a:latin typeface="Arial" panose="020B0604020202020204" pitchFamily="34" charset="0"/>
                <a:cs typeface="Arial" panose="020B0604020202020204" pitchFamily="34" charset="0"/>
              </a:rPr>
              <a:t>: How to Avoid the Eco-Cognitive Shutdown of Creative Abduction</a:t>
            </a:r>
          </a:p>
          <a:p>
            <a:pPr>
              <a:spcBef>
                <a:spcPts val="600"/>
              </a:spcBef>
            </a:pPr>
            <a:r>
              <a:rPr lang="en-US" b="1" u="sng" dirty="0">
                <a:latin typeface="Arial" panose="020B0604020202020204" pitchFamily="34" charset="0"/>
                <a:cs typeface="Arial" panose="020B0604020202020204" pitchFamily="34" charset="0"/>
              </a:rPr>
              <a:t>Epistemic Irresponsibility III</a:t>
            </a:r>
            <a:r>
              <a:rPr lang="en-US" b="1" dirty="0">
                <a:latin typeface="Arial" panose="020B0604020202020204" pitchFamily="34" charset="0"/>
                <a:cs typeface="Arial" panose="020B0604020202020204" pitchFamily="34" charset="0"/>
              </a:rPr>
              <a:t>: Neoliberalism Assaults to Epistemic Integrity of Biopharmaceutical Research</a:t>
            </a:r>
          </a:p>
          <a:p>
            <a:pPr>
              <a:spcBef>
                <a:spcPts val="600"/>
              </a:spcBef>
            </a:pPr>
            <a:r>
              <a:rPr lang="en-US" b="1" dirty="0">
                <a:latin typeface="Arial" panose="020B0604020202020204" pitchFamily="34" charset="0"/>
                <a:cs typeface="Arial" panose="020B0604020202020204" pitchFamily="34" charset="0"/>
              </a:rPr>
              <a:t>Optimizing the Eco-Cognitive </a:t>
            </a:r>
            <a:r>
              <a:rPr lang="en-US" b="1" dirty="0" err="1">
                <a:latin typeface="Arial" panose="020B0604020202020204" pitchFamily="34" charset="0"/>
                <a:cs typeface="Arial" panose="020B0604020202020204" pitchFamily="34" charset="0"/>
              </a:rPr>
              <a:t>Situatedness</a:t>
            </a:r>
            <a:r>
              <a:rPr lang="en-US" b="1" dirty="0">
                <a:latin typeface="Arial" panose="020B0604020202020204" pitchFamily="34" charset="0"/>
                <a:cs typeface="Arial" panose="020B0604020202020204" pitchFamily="34" charset="0"/>
              </a:rPr>
              <a:t>: Human Creative Abduction Between Academia and Corporations</a:t>
            </a:r>
          </a:p>
          <a:p>
            <a:pPr>
              <a:spcBef>
                <a:spcPts val="600"/>
              </a:spcBef>
            </a:pPr>
            <a:r>
              <a:rPr lang="en-US" b="1" dirty="0">
                <a:latin typeface="Arial" panose="020B0604020202020204" pitchFamily="34" charset="0"/>
                <a:cs typeface="Arial" panose="020B0604020202020204" pitchFamily="34" charset="0"/>
              </a:rPr>
              <a:t>Computational Invasive “Subcultures” Jeopardize Human Creative Abduction in Science: Big Data and Deep Learning</a:t>
            </a:r>
          </a:p>
          <a:p>
            <a:pPr>
              <a:spcBef>
                <a:spcPts val="600"/>
              </a:spcBef>
            </a:pPr>
            <a:r>
              <a:rPr lang="en-US" b="1" dirty="0">
                <a:latin typeface="Arial" panose="020B0604020202020204" pitchFamily="34" charset="0"/>
                <a:cs typeface="Arial" panose="020B0604020202020204" pitchFamily="34" charset="0"/>
              </a:rPr>
              <a:t>Science Impoverished: Encouraging Epistemic Irresponsibility Through Ignorance </a:t>
            </a:r>
            <a:endParaRPr lang="en-US" dirty="0">
              <a:latin typeface="Arial" panose="020B0604020202020204" pitchFamily="34" charset="0"/>
              <a:cs typeface="Arial" panose="020B0604020202020204" pitchFamily="34" charset="0"/>
            </a:endParaRPr>
          </a:p>
        </p:txBody>
      </p:sp>
      <p:pic>
        <p:nvPicPr>
          <p:cNvPr id="3" name="Immagine 2">
            <a:extLst>
              <a:ext uri="{FF2B5EF4-FFF2-40B4-BE49-F238E27FC236}">
                <a16:creationId xmlns:a16="http://schemas.microsoft.com/office/drawing/2014/main" id="{15E82310-D04D-430B-BC3C-A9B61BEA95D9}"/>
              </a:ext>
            </a:extLst>
          </p:cNvPr>
          <p:cNvPicPr>
            <a:picLocks noChangeAspect="1"/>
          </p:cNvPicPr>
          <p:nvPr/>
        </p:nvPicPr>
        <p:blipFill>
          <a:blip r:embed="rId2"/>
          <a:stretch>
            <a:fillRect/>
          </a:stretch>
        </p:blipFill>
        <p:spPr>
          <a:xfrm>
            <a:off x="670450" y="-62966"/>
            <a:ext cx="8230313" cy="1243692"/>
          </a:xfrm>
          <a:prstGeom prst="rect">
            <a:avLst/>
          </a:prstGeom>
        </p:spPr>
      </p:pic>
    </p:spTree>
    <p:extLst>
      <p:ext uri="{BB962C8B-B14F-4D97-AF65-F5344CB8AC3E}">
        <p14:creationId xmlns:p14="http://schemas.microsoft.com/office/powerpoint/2010/main" val="7913369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533982" y="1710242"/>
            <a:ext cx="8152817" cy="4801314"/>
          </a:xfrm>
          <a:prstGeom prst="rect">
            <a:avLst/>
          </a:prstGeom>
        </p:spPr>
        <p:txBody>
          <a:bodyPr wrap="square">
            <a:spAutoFit/>
          </a:bodyPr>
          <a:lstStyle/>
          <a:p>
            <a:endParaRPr lang="en-US" sz="2000" b="1" dirty="0">
              <a:latin typeface="Arial" panose="020B0604020202020204" pitchFamily="34" charset="0"/>
              <a:cs typeface="Arial" panose="020B0604020202020204" pitchFamily="34" charset="0"/>
            </a:endParaRPr>
          </a:p>
          <a:p>
            <a:r>
              <a:rPr lang="en-US" sz="2200" b="1" dirty="0">
                <a:latin typeface="Arial" panose="020B0604020202020204" pitchFamily="34" charset="0"/>
                <a:cs typeface="Arial" panose="020B0604020202020204" pitchFamily="34" charset="0"/>
              </a:rPr>
              <a:t>Academic philosophers, epistemologists and logicians have to monitor the exploitation of some AI tools (the uses that can be less transparent than the simple and clear – and so astonishing – performance of AlphaGo in games against humans).</a:t>
            </a:r>
            <a:r>
              <a:rPr lang="en-US" sz="2200" dirty="0">
                <a:latin typeface="Arial" panose="020B0604020202020204" pitchFamily="34" charset="0"/>
                <a:cs typeface="Arial" panose="020B0604020202020204" pitchFamily="34" charset="0"/>
              </a:rPr>
              <a:t> Good software, which represents a great opportunity for science and data analytics, </a:t>
            </a:r>
            <a:r>
              <a:rPr lang="en-US" sz="2200" b="1" dirty="0">
                <a:latin typeface="Arial" panose="020B0604020202020204" pitchFamily="34" charset="0"/>
                <a:cs typeface="Arial" panose="020B0604020202020204" pitchFamily="34" charset="0"/>
              </a:rPr>
              <a:t>can be transformed in a tool that does not respect epistemological rigor</a:t>
            </a:r>
            <a:r>
              <a:rPr lang="en-US" sz="2200" dirty="0">
                <a:latin typeface="Arial" panose="020B0604020202020204" pitchFamily="34" charset="0"/>
                <a:cs typeface="Arial" panose="020B0604020202020204" pitchFamily="34" charset="0"/>
              </a:rPr>
              <a:t>. For example, in the different case concerning the management </a:t>
            </a:r>
            <a:r>
              <a:rPr lang="en-US" sz="2200" b="1" dirty="0">
                <a:latin typeface="Arial" panose="020B0604020202020204" pitchFamily="34" charset="0"/>
                <a:cs typeface="Arial" panose="020B0604020202020204" pitchFamily="34" charset="0"/>
              </a:rPr>
              <a:t>of big data</a:t>
            </a:r>
            <a:r>
              <a:rPr lang="en-US" sz="2200" dirty="0">
                <a:latin typeface="Arial" panose="020B0604020202020204" pitchFamily="34" charset="0"/>
                <a:cs typeface="Arial" panose="020B0604020202020204" pitchFamily="34" charset="0"/>
              </a:rPr>
              <a:t>, results can lead to unsubstantial computer-discovered correlations, (may be instead interesting from a commercial point of view), that instead are presented as aiming at substituting human centered scientific understanding as a guide to prediction and action (</a:t>
            </a:r>
            <a:r>
              <a:rPr lang="en-US" sz="2200" dirty="0" err="1">
                <a:latin typeface="Arial" panose="020B0604020202020204" pitchFamily="34" charset="0"/>
                <a:cs typeface="Arial" panose="020B0604020202020204" pitchFamily="34" charset="0"/>
              </a:rPr>
              <a:t>Calude</a:t>
            </a:r>
            <a:r>
              <a:rPr lang="en-US" sz="2200" dirty="0">
                <a:latin typeface="Arial" panose="020B0604020202020204" pitchFamily="34" charset="0"/>
                <a:cs typeface="Arial" panose="020B0604020202020204" pitchFamily="34" charset="0"/>
              </a:rPr>
              <a:t> and Longo, 2017).</a:t>
            </a:r>
            <a:endParaRPr lang="it-IT" sz="2200" dirty="0">
              <a:latin typeface="Arial" panose="020B0604020202020204" pitchFamily="34" charset="0"/>
              <a:cs typeface="Arial" panose="020B0604020202020204" pitchFamily="34" charset="0"/>
            </a:endParaRPr>
          </a:p>
        </p:txBody>
      </p:sp>
      <p:sp>
        <p:nvSpPr>
          <p:cNvPr id="9" name="Rettangolo 8">
            <a:extLst>
              <a:ext uri="{FF2B5EF4-FFF2-40B4-BE49-F238E27FC236}">
                <a16:creationId xmlns:a16="http://schemas.microsoft.com/office/drawing/2014/main" id="{25E1DD9C-3464-4B1E-9E71-70647A25CBE5}"/>
              </a:ext>
            </a:extLst>
          </p:cNvPr>
          <p:cNvSpPr/>
          <p:nvPr/>
        </p:nvSpPr>
        <p:spPr>
          <a:xfrm>
            <a:off x="465364" y="111243"/>
            <a:ext cx="8221435" cy="1631216"/>
          </a:xfrm>
          <a:prstGeom prst="rect">
            <a:avLst/>
          </a:prstGeom>
        </p:spPr>
        <p:txBody>
          <a:bodyPr wrap="square">
            <a:spAutoFit/>
          </a:bodyPr>
          <a:lstStyle/>
          <a:p>
            <a:pPr lvl="0" algn="ctr"/>
            <a:r>
              <a:rPr lang="en-US" sz="3600" dirty="0">
                <a:solidFill>
                  <a:srgbClr val="002060"/>
                </a:solidFill>
                <a:latin typeface="Arial" panose="020B0604020202020204" pitchFamily="34" charset="0"/>
                <a:cs typeface="Arial" panose="020B0604020202020204" pitchFamily="34" charset="0"/>
              </a:rPr>
              <a:t>Epistemic Irresponsibility</a:t>
            </a:r>
          </a:p>
          <a:p>
            <a:pPr lvl="0" algn="ctr"/>
            <a:r>
              <a:rPr lang="en-US" sz="2800" dirty="0">
                <a:solidFill>
                  <a:srgbClr val="002060"/>
                </a:solidFill>
                <a:latin typeface="Arial" panose="020B0604020202020204" pitchFamily="34" charset="0"/>
                <a:cs typeface="Arial" panose="020B0604020202020204" pitchFamily="34" charset="0"/>
              </a:rPr>
              <a:t>A Representative Example </a:t>
            </a:r>
            <a:endParaRPr lang="en-US" sz="2800" b="1" u="sng" dirty="0">
              <a:solidFill>
                <a:srgbClr val="002060"/>
              </a:solidFill>
              <a:latin typeface="Arial" panose="020B0604020202020204" pitchFamily="34" charset="0"/>
              <a:cs typeface="Arial" panose="020B0604020202020204" pitchFamily="34" charset="0"/>
            </a:endParaRPr>
          </a:p>
          <a:p>
            <a:pPr lvl="0"/>
            <a:r>
              <a:rPr lang="en-US" sz="3600" dirty="0">
                <a:solidFill>
                  <a:srgbClr val="002060"/>
                </a:solidFill>
                <a:latin typeface="Arial" panose="020B0604020202020204" pitchFamily="34" charset="0"/>
                <a:cs typeface="Arial" panose="020B0604020202020204" pitchFamily="34" charset="0"/>
              </a:rPr>
              <a:t> </a:t>
            </a:r>
            <a:endParaRPr lang="en-US" sz="3600" dirty="0"/>
          </a:p>
        </p:txBody>
      </p:sp>
    </p:spTree>
    <p:extLst>
      <p:ext uri="{BB962C8B-B14F-4D97-AF65-F5344CB8AC3E}">
        <p14:creationId xmlns:p14="http://schemas.microsoft.com/office/powerpoint/2010/main" val="18872900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556522" y="3408438"/>
            <a:ext cx="7708657" cy="1200329"/>
          </a:xfrm>
          <a:prstGeom prst="rect">
            <a:avLst/>
          </a:prstGeom>
        </p:spPr>
        <p:txBody>
          <a:bodyPr wrap="square">
            <a:spAutoFit/>
          </a:bodyPr>
          <a:lstStyle/>
          <a:p>
            <a:r>
              <a:rPr lang="en-US" sz="2400" dirty="0">
                <a:latin typeface="Arial" panose="020B0604020202020204" pitchFamily="34" charset="0"/>
                <a:cs typeface="Arial" panose="020B0604020202020204" pitchFamily="34" charset="0"/>
              </a:rPr>
              <a:t>L. Magnani (2017), </a:t>
            </a:r>
            <a:r>
              <a:rPr lang="en-US" sz="2400" i="1" dirty="0">
                <a:latin typeface="Arial" panose="020B0604020202020204" pitchFamily="34" charset="0"/>
                <a:cs typeface="Arial" panose="020B0604020202020204" pitchFamily="34" charset="0"/>
              </a:rPr>
              <a:t>The Abductive Structure of Scientific Creativity. An Essay on the Ecology of Cognition</a:t>
            </a:r>
            <a:r>
              <a:rPr lang="en-US" sz="2400" dirty="0">
                <a:latin typeface="Arial" panose="020B0604020202020204" pitchFamily="34" charset="0"/>
                <a:cs typeface="Arial" panose="020B0604020202020204" pitchFamily="34" charset="0"/>
              </a:rPr>
              <a:t>, Springer, Cham, Switzerland.</a:t>
            </a:r>
            <a:endParaRPr lang="it-IT" sz="2400" dirty="0">
              <a:latin typeface="Arial" panose="020B0604020202020204" pitchFamily="34" charset="0"/>
              <a:cs typeface="Arial" panose="020B0604020202020204" pitchFamily="34" charset="0"/>
            </a:endParaRPr>
          </a:p>
        </p:txBody>
      </p:sp>
      <p:sp>
        <p:nvSpPr>
          <p:cNvPr id="3" name="Rettangolo 2"/>
          <p:cNvSpPr/>
          <p:nvPr/>
        </p:nvSpPr>
        <p:spPr>
          <a:xfrm>
            <a:off x="577464" y="477936"/>
            <a:ext cx="7687716" cy="1200329"/>
          </a:xfrm>
          <a:prstGeom prst="rect">
            <a:avLst/>
          </a:prstGeom>
        </p:spPr>
        <p:txBody>
          <a:bodyPr wrap="square">
            <a:spAutoFit/>
          </a:bodyPr>
          <a:lstStyle/>
          <a:p>
            <a:r>
              <a:rPr lang="en-US" sz="2400" dirty="0">
                <a:latin typeface="Arial" panose="020B0604020202020204" pitchFamily="34" charset="0"/>
                <a:cs typeface="Arial" panose="020B0604020202020204" pitchFamily="34" charset="0"/>
              </a:rPr>
              <a:t>L. </a:t>
            </a:r>
            <a:r>
              <a:rPr lang="en-US" sz="2400" dirty="0" err="1">
                <a:latin typeface="Arial" panose="020B0604020202020204" pitchFamily="34" charset="0"/>
                <a:cs typeface="Arial" panose="020B0604020202020204" pitchFamily="34" charset="0"/>
              </a:rPr>
              <a:t>Magnani</a:t>
            </a:r>
            <a:r>
              <a:rPr lang="en-US" sz="2400" dirty="0">
                <a:latin typeface="Arial" panose="020B0604020202020204" pitchFamily="34" charset="0"/>
                <a:cs typeface="Arial" panose="020B0604020202020204" pitchFamily="34" charset="0"/>
              </a:rPr>
              <a:t> (2015), The eco-cognitive model of abduction. </a:t>
            </a:r>
            <a:r>
              <a:rPr lang="en-US" sz="2400" dirty="0">
                <a:latin typeface="Sgreek" panose="020B0500000000000000" pitchFamily="34" charset="0"/>
                <a:cs typeface="Arial" panose="020B0604020202020204" pitchFamily="34" charset="0"/>
              </a:rPr>
              <a:t>'</a:t>
            </a:r>
            <a:r>
              <a:rPr lang="en-US" sz="2400" dirty="0" err="1">
                <a:latin typeface="Sgreek" panose="020B0500000000000000" pitchFamily="34" charset="0"/>
                <a:cs typeface="Arial" panose="020B0604020202020204" pitchFamily="34" charset="0"/>
              </a:rPr>
              <a:t>Apagwg</a:t>
            </a:r>
            <a:r>
              <a:rPr lang="en-US" sz="2400" dirty="0">
                <a:latin typeface="Sgreek" panose="020B0500000000000000" pitchFamily="34" charset="0"/>
                <a:cs typeface="Arial" panose="020B0604020202020204" pitchFamily="34" charset="0"/>
                <a:sym typeface="Symbol"/>
              </a:rPr>
              <a:t></a:t>
            </a:r>
            <a:r>
              <a:rPr lang="en-US" sz="2400" dirty="0">
                <a:latin typeface="Sgreek" panose="020B0500000000000000"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now: Naturalizing the Logic of Abduction, </a:t>
            </a:r>
            <a:r>
              <a:rPr lang="en-US" sz="2400" i="1" dirty="0">
                <a:latin typeface="Arial" panose="020B0604020202020204" pitchFamily="34" charset="0"/>
                <a:cs typeface="Arial" panose="020B0604020202020204" pitchFamily="34" charset="0"/>
              </a:rPr>
              <a:t>Journal of Applied Logic </a:t>
            </a:r>
            <a:r>
              <a:rPr lang="en-US" sz="2400" dirty="0">
                <a:latin typeface="Arial" panose="020B0604020202020204" pitchFamily="34" charset="0"/>
                <a:cs typeface="Arial" panose="020B0604020202020204" pitchFamily="34" charset="0"/>
              </a:rPr>
              <a:t>13:285-315</a:t>
            </a:r>
            <a:r>
              <a:rPr lang="en-US" sz="2400" i="1" dirty="0"/>
              <a:t>.</a:t>
            </a:r>
            <a:endParaRPr lang="it-IT" sz="2400" dirty="0"/>
          </a:p>
        </p:txBody>
      </p:sp>
      <p:sp>
        <p:nvSpPr>
          <p:cNvPr id="4" name="Rettangolo 3">
            <a:extLst>
              <a:ext uri="{FF2B5EF4-FFF2-40B4-BE49-F238E27FC236}">
                <a16:creationId xmlns:a16="http://schemas.microsoft.com/office/drawing/2014/main" id="{E138855F-E890-4353-A13E-D73992CB2157}"/>
              </a:ext>
            </a:extLst>
          </p:cNvPr>
          <p:cNvSpPr/>
          <p:nvPr/>
        </p:nvSpPr>
        <p:spPr>
          <a:xfrm>
            <a:off x="556523" y="1943187"/>
            <a:ext cx="7708657" cy="1200329"/>
          </a:xfrm>
          <a:prstGeom prst="rect">
            <a:avLst/>
          </a:prstGeom>
        </p:spPr>
        <p:txBody>
          <a:bodyPr wrap="square">
            <a:spAutoFit/>
          </a:bodyPr>
          <a:lstStyle/>
          <a:p>
            <a:r>
              <a:rPr lang="en-US" sz="2400" dirty="0">
                <a:latin typeface="Arial" panose="020B0604020202020204" pitchFamily="34" charset="0"/>
                <a:cs typeface="Arial" panose="020B0604020202020204" pitchFamily="34" charset="0"/>
              </a:rPr>
              <a:t>L. </a:t>
            </a:r>
            <a:r>
              <a:rPr lang="en-US" sz="2400" dirty="0" err="1">
                <a:latin typeface="Arial" panose="020B0604020202020204" pitchFamily="34" charset="0"/>
                <a:cs typeface="Arial" panose="020B0604020202020204" pitchFamily="34" charset="0"/>
              </a:rPr>
              <a:t>Magnani</a:t>
            </a:r>
            <a:r>
              <a:rPr lang="en-US" sz="2400" dirty="0">
                <a:latin typeface="Arial" panose="020B0604020202020204" pitchFamily="34" charset="0"/>
                <a:cs typeface="Arial" panose="020B0604020202020204" pitchFamily="34" charset="0"/>
              </a:rPr>
              <a:t> (2016), The eco-cognitive model of abduction II. Irrelevance and implausibility exculpated, </a:t>
            </a:r>
            <a:r>
              <a:rPr lang="en-US" sz="2400" i="1" dirty="0">
                <a:latin typeface="Arial" panose="020B0604020202020204" pitchFamily="34" charset="0"/>
                <a:cs typeface="Arial" panose="020B0604020202020204" pitchFamily="34" charset="0"/>
              </a:rPr>
              <a:t>Journal of Applied Logic</a:t>
            </a:r>
            <a:r>
              <a:rPr lang="en-US" sz="2400" dirty="0">
                <a:latin typeface="Arial" panose="020B0604020202020204" pitchFamily="34" charset="0"/>
                <a:cs typeface="Arial" panose="020B0604020202020204" pitchFamily="34" charset="0"/>
              </a:rPr>
              <a:t> 15, 94-129.</a:t>
            </a:r>
            <a:endParaRPr lang="it-IT"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5278271"/>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2457" y="48123"/>
            <a:ext cx="8689768" cy="1417638"/>
          </a:xfrm>
        </p:spPr>
        <p:txBody>
          <a:bodyPr/>
          <a:lstStyle/>
          <a:p>
            <a:endParaRPr lang="en-US" dirty="0"/>
          </a:p>
        </p:txBody>
      </p:sp>
      <p:sp>
        <p:nvSpPr>
          <p:cNvPr id="3" name="Segnaposto contenuto 2"/>
          <p:cNvSpPr>
            <a:spLocks noGrp="1"/>
          </p:cNvSpPr>
          <p:nvPr>
            <p:ph idx="1"/>
          </p:nvPr>
        </p:nvSpPr>
        <p:spPr>
          <a:xfrm>
            <a:off x="52566" y="3837214"/>
            <a:ext cx="8984215" cy="2693664"/>
          </a:xfrm>
        </p:spPr>
        <p:txBody>
          <a:bodyPr>
            <a:noAutofit/>
          </a:bodyPr>
          <a:lstStyle/>
          <a:p>
            <a:r>
              <a:rPr lang="en-US" sz="2400" dirty="0">
                <a:solidFill>
                  <a:srgbClr val="000000"/>
                </a:solidFill>
                <a:effectLst/>
                <a:latin typeface="Arial" panose="020B0604020202020204" pitchFamily="34" charset="0"/>
                <a:ea typeface="Verdana" panose="020B0604030504040204" pitchFamily="34" charset="0"/>
                <a:cs typeface="Arial" panose="020B0604020202020204" pitchFamily="34" charset="0"/>
              </a:rPr>
              <a:t>Lorenzo </a:t>
            </a:r>
            <a:r>
              <a:rPr lang="en-US" sz="2400" dirty="0" err="1">
                <a:solidFill>
                  <a:srgbClr val="000000"/>
                </a:solidFill>
                <a:effectLst/>
                <a:latin typeface="Arial" panose="020B0604020202020204" pitchFamily="34" charset="0"/>
                <a:ea typeface="Verdana" panose="020B0604030504040204" pitchFamily="34" charset="0"/>
                <a:cs typeface="Arial" panose="020B0604020202020204" pitchFamily="34" charset="0"/>
              </a:rPr>
              <a:t>Magnani</a:t>
            </a:r>
            <a:r>
              <a:rPr lang="en-US" sz="2400" dirty="0">
                <a:solidFill>
                  <a:srgbClr val="000000"/>
                </a:solidFill>
                <a:effectLst/>
                <a:latin typeface="Arial" panose="020B0604020202020204" pitchFamily="34" charset="0"/>
                <a:ea typeface="Verdana" panose="020B0604030504040204" pitchFamily="34" charset="0"/>
                <a:cs typeface="Arial" panose="020B0604020202020204" pitchFamily="34" charset="0"/>
              </a:rPr>
              <a:t>, University of Pavia, Pavia, Italy</a:t>
            </a:r>
          </a:p>
          <a:p>
            <a:r>
              <a:rPr lang="en-US" sz="2400" dirty="0">
                <a:solidFill>
                  <a:srgbClr val="000000"/>
                </a:solidFill>
                <a:effectLst/>
                <a:latin typeface="Arial" panose="020B0604020202020204" pitchFamily="34" charset="0"/>
                <a:ea typeface="Verdana" panose="020B0604030504040204" pitchFamily="34" charset="0"/>
                <a:cs typeface="Arial" panose="020B0604020202020204" pitchFamily="34" charset="0"/>
              </a:rPr>
              <a:t>lmagnani@unipv.it</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6299" y="64189"/>
            <a:ext cx="2181782" cy="3002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magine 7" descr="Immagine che contiene testo&#10;&#10;Descrizione generata con affidabilità elevata">
            <a:extLst>
              <a:ext uri="{FF2B5EF4-FFF2-40B4-BE49-F238E27FC236}">
                <a16:creationId xmlns:a16="http://schemas.microsoft.com/office/drawing/2014/main" id="{75C83218-D0E2-4823-A94E-311354566F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057"/>
            <a:ext cx="2013842" cy="3034614"/>
          </a:xfrm>
          <a:prstGeom prst="rect">
            <a:avLst/>
          </a:prstGeom>
        </p:spPr>
      </p:pic>
      <p:pic>
        <p:nvPicPr>
          <p:cNvPr id="4" name="Immagine 3">
            <a:extLst>
              <a:ext uri="{FF2B5EF4-FFF2-40B4-BE49-F238E27FC236}">
                <a16:creationId xmlns:a16="http://schemas.microsoft.com/office/drawing/2014/main" id="{956847CD-0F1F-4424-A481-13DC7860FCAA}"/>
              </a:ext>
            </a:extLst>
          </p:cNvPr>
          <p:cNvPicPr>
            <a:picLocks noChangeAspect="1"/>
          </p:cNvPicPr>
          <p:nvPr/>
        </p:nvPicPr>
        <p:blipFill>
          <a:blip r:embed="rId4"/>
          <a:stretch>
            <a:fillRect/>
          </a:stretch>
        </p:blipFill>
        <p:spPr>
          <a:xfrm>
            <a:off x="7058296" y="36633"/>
            <a:ext cx="2047391" cy="3030038"/>
          </a:xfrm>
          <a:prstGeom prst="rect">
            <a:avLst/>
          </a:prstGeom>
        </p:spPr>
      </p:pic>
    </p:spTree>
    <p:extLst>
      <p:ext uri="{BB962C8B-B14F-4D97-AF65-F5344CB8AC3E}">
        <p14:creationId xmlns:p14="http://schemas.microsoft.com/office/powerpoint/2010/main" val="12272847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3" name="Segnaposto contenuto 2"/>
          <p:cNvSpPr>
            <a:spLocks noGrp="1"/>
          </p:cNvSpPr>
          <p:nvPr>
            <p:ph idx="1"/>
          </p:nvPr>
        </p:nvSpPr>
        <p:spPr>
          <a:xfrm>
            <a:off x="2286000" y="2301118"/>
            <a:ext cx="6025921" cy="4182035"/>
          </a:xfrm>
        </p:spPr>
        <p:txBody>
          <a:bodyPr>
            <a:normAutofit/>
          </a:bodyPr>
          <a:lstStyle/>
          <a:p>
            <a:pPr marL="0" indent="0">
              <a:buNone/>
            </a:pPr>
            <a:endParaRPr lang="it-IT" dirty="0">
              <a:solidFill>
                <a:srgbClr val="000000"/>
              </a:solidFill>
              <a:effectLst/>
              <a:latin typeface="Arial" panose="020B0604020202020204" pitchFamily="34" charset="0"/>
              <a:cs typeface="Arial" panose="020B0604020202020204" pitchFamily="34" charset="0"/>
            </a:endParaRPr>
          </a:p>
          <a:p>
            <a:pPr marL="0" indent="0">
              <a:buNone/>
            </a:pPr>
            <a:r>
              <a:rPr lang="it-IT" dirty="0" err="1">
                <a:solidFill>
                  <a:srgbClr val="000000"/>
                </a:solidFill>
                <a:latin typeface="Arial" panose="020B0604020202020204" pitchFamily="34" charset="0"/>
                <a:cs typeface="Arial" panose="020B0604020202020204" pitchFamily="34" charset="0"/>
              </a:rPr>
              <a:t>Abduction</a:t>
            </a:r>
            <a:r>
              <a:rPr lang="it-IT" dirty="0">
                <a:solidFill>
                  <a:srgbClr val="000000"/>
                </a:solidFill>
                <a:latin typeface="Arial" panose="020B0604020202020204" pitchFamily="34" charset="0"/>
                <a:cs typeface="Arial" panose="020B0604020202020204" pitchFamily="34" charset="0"/>
              </a:rPr>
              <a:t>: </a:t>
            </a:r>
            <a:r>
              <a:rPr lang="it-IT" dirty="0" err="1">
                <a:solidFill>
                  <a:srgbClr val="000000"/>
                </a:solidFill>
                <a:latin typeface="Arial" panose="020B0604020202020204" pitchFamily="34" charset="0"/>
                <a:cs typeface="Arial" panose="020B0604020202020204" pitchFamily="34" charset="0"/>
              </a:rPr>
              <a:t>Irrelevance</a:t>
            </a:r>
            <a:r>
              <a:rPr lang="it-IT" dirty="0">
                <a:solidFill>
                  <a:srgbClr val="000000"/>
                </a:solidFill>
                <a:latin typeface="Arial" panose="020B0604020202020204" pitchFamily="34" charset="0"/>
                <a:cs typeface="Arial" panose="020B0604020202020204" pitchFamily="34" charset="0"/>
              </a:rPr>
              <a:t> and </a:t>
            </a:r>
            <a:r>
              <a:rPr lang="it-IT" dirty="0" err="1">
                <a:solidFill>
                  <a:srgbClr val="000000"/>
                </a:solidFill>
                <a:latin typeface="Arial" panose="020B0604020202020204" pitchFamily="34" charset="0"/>
                <a:cs typeface="Arial" panose="020B0604020202020204" pitchFamily="34" charset="0"/>
              </a:rPr>
              <a:t>Implausibility</a:t>
            </a:r>
            <a:r>
              <a:rPr lang="it-IT" dirty="0">
                <a:solidFill>
                  <a:srgbClr val="000000"/>
                </a:solidFill>
                <a:latin typeface="Arial" panose="020B0604020202020204" pitchFamily="34" charset="0"/>
                <a:cs typeface="Arial" panose="020B0604020202020204" pitchFamily="34" charset="0"/>
              </a:rPr>
              <a:t> </a:t>
            </a:r>
            <a:r>
              <a:rPr lang="it-IT" dirty="0" err="1">
                <a:solidFill>
                  <a:srgbClr val="000000"/>
                </a:solidFill>
                <a:latin typeface="Arial" panose="020B0604020202020204" pitchFamily="34" charset="0"/>
                <a:cs typeface="Arial" panose="020B0604020202020204" pitchFamily="34" charset="0"/>
              </a:rPr>
              <a:t>Exculpated</a:t>
            </a:r>
            <a:r>
              <a:rPr lang="it-IT" dirty="0">
                <a:solidFill>
                  <a:srgbClr val="000000"/>
                </a:solidFill>
                <a:latin typeface="Arial" panose="020B0604020202020204" pitchFamily="34" charset="0"/>
                <a:cs typeface="Arial" panose="020B0604020202020204" pitchFamily="34" charset="0"/>
              </a:rPr>
              <a:t> and the </a:t>
            </a:r>
            <a:r>
              <a:rPr lang="it-IT" dirty="0" err="1">
                <a:solidFill>
                  <a:srgbClr val="000000"/>
                </a:solidFill>
                <a:latin typeface="Arial" panose="020B0604020202020204" pitchFamily="34" charset="0"/>
                <a:cs typeface="Arial" panose="020B0604020202020204" pitchFamily="34" charset="0"/>
              </a:rPr>
              <a:t>Optimization</a:t>
            </a:r>
            <a:r>
              <a:rPr lang="it-IT" dirty="0">
                <a:solidFill>
                  <a:srgbClr val="000000"/>
                </a:solidFill>
                <a:latin typeface="Arial" panose="020B0604020202020204" pitchFamily="34" charset="0"/>
                <a:cs typeface="Arial" panose="020B0604020202020204" pitchFamily="34" charset="0"/>
              </a:rPr>
              <a:t> of the Eco-Cognitive </a:t>
            </a:r>
            <a:r>
              <a:rPr lang="it-IT" dirty="0" err="1">
                <a:solidFill>
                  <a:srgbClr val="000000"/>
                </a:solidFill>
                <a:latin typeface="Arial" panose="020B0604020202020204" pitchFamily="34" charset="0"/>
                <a:cs typeface="Arial" panose="020B0604020202020204" pitchFamily="34" charset="0"/>
              </a:rPr>
              <a:t>Situatedness</a:t>
            </a:r>
            <a:endParaRPr lang="it-IT" dirty="0">
              <a:solidFill>
                <a:srgbClr val="000000"/>
              </a:solidFill>
              <a:latin typeface="Arial" panose="020B0604020202020204" pitchFamily="34" charset="0"/>
              <a:cs typeface="Arial" panose="020B0604020202020204" pitchFamily="34" charset="0"/>
            </a:endParaRPr>
          </a:p>
          <a:p>
            <a:pPr marL="0" indent="0">
              <a:buNone/>
            </a:pPr>
            <a:r>
              <a:rPr lang="it-IT" dirty="0" err="1">
                <a:solidFill>
                  <a:srgbClr val="000000"/>
                </a:solidFill>
                <a:latin typeface="Arial" panose="020B0604020202020204" pitchFamily="34" charset="0"/>
                <a:cs typeface="Arial" panose="020B0604020202020204" pitchFamily="34" charset="0"/>
              </a:rPr>
              <a:t>Against</a:t>
            </a:r>
            <a:r>
              <a:rPr lang="it-IT" dirty="0">
                <a:solidFill>
                  <a:srgbClr val="000000"/>
                </a:solidFill>
                <a:latin typeface="Arial" panose="020B0604020202020204" pitchFamily="34" charset="0"/>
                <a:cs typeface="Arial" panose="020B0604020202020204" pitchFamily="34" charset="0"/>
              </a:rPr>
              <a:t> Knowledge in Motion: </a:t>
            </a:r>
            <a:r>
              <a:rPr lang="it-IT" dirty="0" err="1">
                <a:solidFill>
                  <a:srgbClr val="000000"/>
                </a:solidFill>
                <a:latin typeface="Arial" panose="020B0604020202020204" pitchFamily="34" charset="0"/>
                <a:cs typeface="Arial" panose="020B0604020202020204" pitchFamily="34" charset="0"/>
              </a:rPr>
              <a:t>Creativity</a:t>
            </a:r>
            <a:r>
              <a:rPr lang="it-IT" dirty="0">
                <a:solidFill>
                  <a:srgbClr val="000000"/>
                </a:solidFill>
                <a:latin typeface="Arial" panose="020B0604020202020204" pitchFamily="34" charset="0"/>
                <a:cs typeface="Arial" panose="020B0604020202020204" pitchFamily="34" charset="0"/>
              </a:rPr>
              <a:t> and </a:t>
            </a:r>
            <a:r>
              <a:rPr lang="it-IT" dirty="0" err="1">
                <a:solidFill>
                  <a:srgbClr val="000000"/>
                </a:solidFill>
                <a:latin typeface="Arial" panose="020B0604020202020204" pitchFamily="34" charset="0"/>
                <a:cs typeface="Arial" panose="020B0604020202020204" pitchFamily="34" charset="0"/>
              </a:rPr>
              <a:t>Epistemic</a:t>
            </a:r>
            <a:r>
              <a:rPr lang="it-IT" dirty="0">
                <a:solidFill>
                  <a:srgbClr val="000000"/>
                </a:solidFill>
                <a:latin typeface="Arial" panose="020B0604020202020204" pitchFamily="34" charset="0"/>
                <a:cs typeface="Arial" panose="020B0604020202020204" pitchFamily="34" charset="0"/>
              </a:rPr>
              <a:t> </a:t>
            </a:r>
            <a:r>
              <a:rPr lang="it-IT" dirty="0" err="1">
                <a:solidFill>
                  <a:srgbClr val="000000"/>
                </a:solidFill>
                <a:latin typeface="Arial" panose="020B0604020202020204" pitchFamily="34" charset="0"/>
                <a:cs typeface="Arial" panose="020B0604020202020204" pitchFamily="34" charset="0"/>
              </a:rPr>
              <a:t>Irresponsibility</a:t>
            </a:r>
            <a:r>
              <a:rPr lang="it-IT" dirty="0">
                <a:solidFill>
                  <a:srgbClr val="000000"/>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853801871"/>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2">
            <a:extLst>
              <a:ext uri="{FF2B5EF4-FFF2-40B4-BE49-F238E27FC236}">
                <a16:creationId xmlns:a16="http://schemas.microsoft.com/office/drawing/2014/main" id="{EE93C743-8D99-4D66-B4EA-D2FB65BC37F9}"/>
              </a:ext>
            </a:extLst>
          </p:cNvPr>
          <p:cNvSpPr>
            <a:spLocks noGrp="1"/>
          </p:cNvSpPr>
          <p:nvPr/>
        </p:nvSpPr>
        <p:spPr bwMode="auto">
          <a:xfrm>
            <a:off x="440871" y="88847"/>
            <a:ext cx="8433707" cy="418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ts val="2000"/>
              </a:spcBef>
              <a:spcAft>
                <a:spcPct val="0"/>
              </a:spcAft>
              <a:buClr>
                <a:schemeClr val="accent1"/>
              </a:buClr>
              <a:buSzPct val="90000"/>
              <a:buFont typeface="Wingdings" pitchFamily="2" charset="2"/>
              <a:buChar char="S"/>
              <a:defRPr sz="2200" kern="1200">
                <a:solidFill>
                  <a:srgbClr val="595959"/>
                </a:solidFill>
                <a:latin typeface="+mn-lt"/>
                <a:ea typeface="+mn-ea"/>
                <a:cs typeface="+mn-cs"/>
              </a:defRPr>
            </a:lvl1pPr>
            <a:lvl2pPr marL="685800" indent="-336550" algn="l" rtl="0" eaLnBrk="0" fontAlgn="base" hangingPunct="0">
              <a:spcBef>
                <a:spcPts val="600"/>
              </a:spcBef>
              <a:spcAft>
                <a:spcPct val="0"/>
              </a:spcAft>
              <a:buClr>
                <a:srgbClr val="C1F944"/>
              </a:buClr>
              <a:buSzPct val="90000"/>
              <a:buFont typeface="Wingdings" pitchFamily="2" charset="2"/>
              <a:buChar char="S"/>
              <a:defRPr sz="2000" kern="1200">
                <a:solidFill>
                  <a:srgbClr val="595959"/>
                </a:solidFill>
                <a:latin typeface="+mn-lt"/>
                <a:ea typeface="+mn-ea"/>
                <a:cs typeface="+mn-cs"/>
              </a:defRPr>
            </a:lvl2pPr>
            <a:lvl3pPr marL="1035050" indent="-349250" algn="l" rtl="0" eaLnBrk="0" fontAlgn="base" hangingPunct="0">
              <a:spcBef>
                <a:spcPts val="600"/>
              </a:spcBef>
              <a:spcAft>
                <a:spcPct val="0"/>
              </a:spcAft>
              <a:buClr>
                <a:schemeClr val="accent1"/>
              </a:buClr>
              <a:buSzPct val="90000"/>
              <a:buFont typeface="Wingdings" pitchFamily="2" charset="2"/>
              <a:buChar char="S"/>
              <a:defRPr kern="1200">
                <a:solidFill>
                  <a:srgbClr val="595959"/>
                </a:solidFill>
                <a:latin typeface="+mn-lt"/>
                <a:ea typeface="+mn-ea"/>
                <a:cs typeface="+mn-cs"/>
              </a:defRPr>
            </a:lvl3pPr>
            <a:lvl4pPr marL="1371600" indent="-336550" algn="l" rtl="0" eaLnBrk="0" fontAlgn="base" hangingPunct="0">
              <a:spcBef>
                <a:spcPts val="600"/>
              </a:spcBef>
              <a:spcAft>
                <a:spcPct val="0"/>
              </a:spcAft>
              <a:buClr>
                <a:srgbClr val="C1F944"/>
              </a:buClr>
              <a:buSzPct val="90000"/>
              <a:buFont typeface="Wingdings" pitchFamily="2" charset="2"/>
              <a:buChar char="S"/>
              <a:defRPr kern="1200">
                <a:solidFill>
                  <a:srgbClr val="595959"/>
                </a:solidFill>
                <a:latin typeface="+mn-lt"/>
                <a:ea typeface="+mn-ea"/>
                <a:cs typeface="+mn-cs"/>
              </a:defRPr>
            </a:lvl4pPr>
            <a:lvl5pPr marL="1720850" indent="-349250" algn="l" rtl="0" eaLnBrk="0" fontAlgn="base" hangingPunct="0">
              <a:spcBef>
                <a:spcPts val="600"/>
              </a:spcBef>
              <a:spcAft>
                <a:spcPct val="0"/>
              </a:spcAft>
              <a:buClr>
                <a:schemeClr val="accent1"/>
              </a:buClr>
              <a:buSzPct val="90000"/>
              <a:buFont typeface="Wingdings" pitchFamily="2" charset="2"/>
              <a:buChar char="S"/>
              <a:defRPr kern="1200">
                <a:solidFill>
                  <a:srgbClr val="595959"/>
                </a:solidFill>
                <a:latin typeface="+mn-lt"/>
                <a:ea typeface="+mn-ea"/>
                <a:cs typeface="+mn-cs"/>
              </a:defRPr>
            </a:lvl5pPr>
            <a:lvl6pPr marL="2055813" indent="-344488" algn="l" defTabSz="914400" rtl="0" eaLnBrk="1" latinLnBrk="0" hangingPunct="1">
              <a:spcBef>
                <a:spcPct val="20000"/>
              </a:spcBef>
              <a:buClr>
                <a:schemeClr val="accent1">
                  <a:lumMod val="60000"/>
                  <a:lumOff val="40000"/>
                </a:schemeClr>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60000"/>
                  <a:lumOff val="40000"/>
                </a:schemeClr>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SzPct val="90000"/>
              <a:buFont typeface="Wingdings" pitchFamily="2" charset="2"/>
              <a:buChar char=""/>
              <a:defRPr lang="en-US" sz="1800" kern="1200" dirty="0">
                <a:solidFill>
                  <a:schemeClr val="tx1">
                    <a:lumMod val="65000"/>
                    <a:lumOff val="35000"/>
                  </a:schemeClr>
                </a:solidFill>
                <a:latin typeface="+mn-lt"/>
                <a:ea typeface="+mn-ea"/>
                <a:cs typeface="+mn-cs"/>
              </a:defRPr>
            </a:lvl9pPr>
          </a:lstStyle>
          <a:p>
            <a:pPr marL="0" indent="0">
              <a:buNone/>
            </a:pPr>
            <a:endParaRPr lang="it-IT" dirty="0">
              <a:solidFill>
                <a:srgbClr val="000000"/>
              </a:solidFill>
              <a:effectLst/>
              <a:latin typeface="Arial" panose="020B0604020202020204" pitchFamily="34" charset="0"/>
              <a:cs typeface="Arial" panose="020B0604020202020204" pitchFamily="34" charset="0"/>
            </a:endParaRPr>
          </a:p>
          <a:p>
            <a:pPr marL="0" indent="0" algn="ctr">
              <a:buNone/>
            </a:pPr>
            <a:r>
              <a:rPr lang="it-IT" sz="3600" dirty="0" err="1">
                <a:solidFill>
                  <a:srgbClr val="002060"/>
                </a:solidFill>
                <a:latin typeface="Arial" panose="020B0604020202020204" pitchFamily="34" charset="0"/>
                <a:cs typeface="Arial" panose="020B0604020202020204" pitchFamily="34" charset="0"/>
              </a:rPr>
              <a:t>Abduction</a:t>
            </a:r>
            <a:r>
              <a:rPr lang="it-IT" sz="3600" dirty="0">
                <a:solidFill>
                  <a:srgbClr val="002060"/>
                </a:solidFill>
                <a:latin typeface="Arial" panose="020B0604020202020204" pitchFamily="34" charset="0"/>
                <a:cs typeface="Arial" panose="020B0604020202020204" pitchFamily="34" charset="0"/>
              </a:rPr>
              <a:t>: </a:t>
            </a:r>
            <a:r>
              <a:rPr lang="it-IT" sz="3600" dirty="0" err="1">
                <a:solidFill>
                  <a:srgbClr val="002060"/>
                </a:solidFill>
                <a:latin typeface="Arial" panose="020B0604020202020204" pitchFamily="34" charset="0"/>
                <a:cs typeface="Arial" panose="020B0604020202020204" pitchFamily="34" charset="0"/>
              </a:rPr>
              <a:t>Irrelevance</a:t>
            </a:r>
            <a:r>
              <a:rPr lang="it-IT" sz="3600" dirty="0">
                <a:solidFill>
                  <a:srgbClr val="002060"/>
                </a:solidFill>
                <a:latin typeface="Arial" panose="020B0604020202020204" pitchFamily="34" charset="0"/>
                <a:cs typeface="Arial" panose="020B0604020202020204" pitchFamily="34" charset="0"/>
              </a:rPr>
              <a:t> and </a:t>
            </a:r>
            <a:r>
              <a:rPr lang="it-IT" sz="3600" dirty="0" err="1">
                <a:solidFill>
                  <a:srgbClr val="002060"/>
                </a:solidFill>
                <a:latin typeface="Arial" panose="020B0604020202020204" pitchFamily="34" charset="0"/>
                <a:cs typeface="Arial" panose="020B0604020202020204" pitchFamily="34" charset="0"/>
              </a:rPr>
              <a:t>Implausibility</a:t>
            </a:r>
            <a:r>
              <a:rPr lang="it-IT" sz="3600" dirty="0">
                <a:solidFill>
                  <a:srgbClr val="002060"/>
                </a:solidFill>
                <a:latin typeface="Arial" panose="020B0604020202020204" pitchFamily="34" charset="0"/>
                <a:cs typeface="Arial" panose="020B0604020202020204" pitchFamily="34" charset="0"/>
              </a:rPr>
              <a:t> </a:t>
            </a:r>
            <a:r>
              <a:rPr lang="it-IT" sz="3600" dirty="0" err="1">
                <a:solidFill>
                  <a:srgbClr val="002060"/>
                </a:solidFill>
                <a:latin typeface="Arial" panose="020B0604020202020204" pitchFamily="34" charset="0"/>
                <a:cs typeface="Arial" panose="020B0604020202020204" pitchFamily="34" charset="0"/>
              </a:rPr>
              <a:t>Exculpated</a:t>
            </a:r>
            <a:r>
              <a:rPr lang="it-IT" sz="3600" dirty="0">
                <a:solidFill>
                  <a:srgbClr val="002060"/>
                </a:solidFill>
                <a:latin typeface="Arial" panose="020B0604020202020204" pitchFamily="34" charset="0"/>
                <a:cs typeface="Arial" panose="020B0604020202020204" pitchFamily="34" charset="0"/>
              </a:rPr>
              <a:t> and the </a:t>
            </a:r>
            <a:r>
              <a:rPr lang="it-IT" sz="3600" dirty="0" err="1">
                <a:solidFill>
                  <a:srgbClr val="002060"/>
                </a:solidFill>
                <a:latin typeface="Arial" panose="020B0604020202020204" pitchFamily="34" charset="0"/>
                <a:cs typeface="Arial" panose="020B0604020202020204" pitchFamily="34" charset="0"/>
              </a:rPr>
              <a:t>Optimization</a:t>
            </a:r>
            <a:r>
              <a:rPr lang="it-IT" sz="3600" dirty="0">
                <a:solidFill>
                  <a:srgbClr val="002060"/>
                </a:solidFill>
                <a:latin typeface="Arial" panose="020B0604020202020204" pitchFamily="34" charset="0"/>
                <a:cs typeface="Arial" panose="020B0604020202020204" pitchFamily="34" charset="0"/>
              </a:rPr>
              <a:t> of the Eco-Cognitive </a:t>
            </a:r>
            <a:r>
              <a:rPr lang="it-IT" sz="3600" dirty="0" err="1">
                <a:solidFill>
                  <a:srgbClr val="002060"/>
                </a:solidFill>
                <a:latin typeface="Arial" panose="020B0604020202020204" pitchFamily="34" charset="0"/>
                <a:cs typeface="Arial" panose="020B0604020202020204" pitchFamily="34" charset="0"/>
              </a:rPr>
              <a:t>Situatedness</a:t>
            </a:r>
            <a:endParaRPr lang="it-IT" sz="36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276159"/>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olo 1"/>
          <p:cNvSpPr>
            <a:spLocks noGrp="1"/>
          </p:cNvSpPr>
          <p:nvPr>
            <p:ph type="title"/>
          </p:nvPr>
        </p:nvSpPr>
        <p:spPr/>
        <p:txBody>
          <a:bodyPr/>
          <a:lstStyle/>
          <a:p>
            <a:pPr eaLnBrk="1" hangingPunct="1"/>
            <a:r>
              <a:rPr lang="en-US" altLang="it-IT" sz="3600" dirty="0">
                <a:solidFill>
                  <a:schemeClr val="tx2">
                    <a:lumMod val="75000"/>
                  </a:schemeClr>
                </a:solidFill>
                <a:latin typeface="Arial" panose="020B0604020202020204" pitchFamily="34" charset="0"/>
                <a:cs typeface="Arial" panose="020B0604020202020204" pitchFamily="34" charset="0"/>
              </a:rPr>
              <a:t>Deduction as Eco-Cognitive Immunization</a:t>
            </a:r>
            <a:br>
              <a:rPr lang="en-US" altLang="it-IT" sz="3600" dirty="0">
                <a:solidFill>
                  <a:schemeClr val="tx2">
                    <a:lumMod val="75000"/>
                  </a:schemeClr>
                </a:solidFill>
                <a:latin typeface="Arial" panose="020B0604020202020204" pitchFamily="34" charset="0"/>
                <a:cs typeface="Arial" panose="020B0604020202020204" pitchFamily="34" charset="0"/>
              </a:rPr>
            </a:br>
            <a:r>
              <a:rPr lang="en-US" altLang="it-IT" sz="2800" dirty="0"/>
              <a:t>Never Abstract</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2" y="1293591"/>
            <a:ext cx="9142708" cy="1351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asellaDiTesto 2"/>
          <p:cNvSpPr txBox="1"/>
          <p:nvPr/>
        </p:nvSpPr>
        <p:spPr>
          <a:xfrm>
            <a:off x="921380" y="2811280"/>
            <a:ext cx="7449312" cy="3970318"/>
          </a:xfrm>
          <a:prstGeom prst="rect">
            <a:avLst/>
          </a:prstGeom>
          <a:noFill/>
        </p:spPr>
        <p:txBody>
          <a:bodyPr wrap="square" rtlCol="0">
            <a:spAutoFit/>
          </a:bodyPr>
          <a:lstStyle/>
          <a:p>
            <a:pPr marL="342900" indent="-342900" algn="just">
              <a:buAutoNum type="arabicPeriod"/>
            </a:pPr>
            <a:r>
              <a:rPr lang="en-US" dirty="0">
                <a:latin typeface="Arial" panose="020B0604020202020204" pitchFamily="34" charset="0"/>
                <a:cs typeface="Arial" panose="020B0604020202020204" pitchFamily="34" charset="0"/>
              </a:rPr>
              <a:t>In syllogistic theory local/environmental cognitive factors - external to the inferential process, regarding users/reasoners, are given up. Accordingly, a logic gets consequence right if it is right for sets of sentences taken without reference </a:t>
            </a:r>
            <a:r>
              <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to </a:t>
            </a: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factors of speaker-use and other pragmatic considerations, which refer to errors and reliable kinds of cognition. </a:t>
            </a:r>
          </a:p>
          <a:p>
            <a:pPr marL="342900" indent="-342900" algn="just">
              <a:buAutoNum type="arabicPeriod"/>
            </a:pPr>
            <a:endParaRPr lang="en-US" b="1" dirty="0">
              <a:latin typeface="Arial" panose="020B0604020202020204" pitchFamily="34" charset="0"/>
              <a:cs typeface="Arial" panose="020B0604020202020204" pitchFamily="34" charset="0"/>
            </a:endParaRPr>
          </a:p>
          <a:p>
            <a:pPr marL="342900" indent="-342900" algn="just">
              <a:buAutoNum type="arabicPeriod"/>
            </a:pPr>
            <a:r>
              <a:rPr lang="en-US" dirty="0">
                <a:latin typeface="Arial" panose="020B0604020202020204" pitchFamily="34" charset="0"/>
                <a:cs typeface="Arial" panose="020B0604020202020204" pitchFamily="34" charset="0"/>
              </a:rPr>
              <a:t>Syllogism</a:t>
            </a:r>
            <a:r>
              <a:rPr lang="en-US" b="1" dirty="0">
                <a:latin typeface="Arial" panose="020B0604020202020204" pitchFamily="34" charset="0"/>
                <a:cs typeface="Arial" panose="020B0604020202020204" pitchFamily="34" charset="0"/>
              </a:rPr>
              <a:t> is </a:t>
            </a:r>
            <a:r>
              <a:rPr lang="en-US" dirty="0">
                <a:latin typeface="Arial" panose="020B0604020202020204" pitchFamily="34" charset="0"/>
                <a:cs typeface="Arial" panose="020B0604020202020204" pitchFamily="34" charset="0"/>
              </a:rPr>
              <a:t>considered as a context-free sequence of (on most accounts) three categorical propositions. </a:t>
            </a:r>
          </a:p>
          <a:p>
            <a:pPr marL="342900" indent="-342900" algn="just">
              <a:buAutoNum type="arabicPeriod"/>
            </a:pPr>
            <a:endParaRPr lang="en-US" dirty="0">
              <a:latin typeface="Arial" panose="020B0604020202020204" pitchFamily="34" charset="0"/>
              <a:cs typeface="Arial" panose="020B0604020202020204" pitchFamily="34" charset="0"/>
            </a:endParaRPr>
          </a:p>
          <a:p>
            <a:pPr marL="342900" indent="-342900" algn="just">
              <a:buAutoNum type="arabicPeriod"/>
            </a:pPr>
            <a:r>
              <a:rPr lang="en-US" dirty="0">
                <a:latin typeface="Arial" panose="020B0604020202020204" pitchFamily="34" charset="0"/>
                <a:cs typeface="Arial" panose="020B0604020202020204" pitchFamily="34" charset="0"/>
              </a:rPr>
              <a:t>Aristotle himself expressly contends that the </a:t>
            </a:r>
            <a:r>
              <a:rPr lang="en-US" b="1" dirty="0">
                <a:latin typeface="Arial" panose="020B0604020202020204" pitchFamily="34" charset="0"/>
                <a:cs typeface="Arial" panose="020B0604020202020204" pitchFamily="34" charset="0"/>
              </a:rPr>
              <a:t>necessity </a:t>
            </a:r>
            <a:r>
              <a:rPr lang="en-US" dirty="0">
                <a:latin typeface="Arial" panose="020B0604020202020204" pitchFamily="34" charset="0"/>
                <a:cs typeface="Arial" panose="020B0604020202020204" pitchFamily="34" charset="0"/>
              </a:rPr>
              <a:t>of this kind of reasoning is related to the circumstance that “no further term from outside is needed”, in sum syllogism is the fruit of a kind of </a:t>
            </a: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eco-cognitive immunization and an immunization from errors.</a:t>
            </a:r>
            <a:endParaRPr lang="it-IT"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 name="CasellaDiTesto 1">
            <a:extLst>
              <a:ext uri="{FF2B5EF4-FFF2-40B4-BE49-F238E27FC236}">
                <a16:creationId xmlns:a16="http://schemas.microsoft.com/office/drawing/2014/main" id="{D1FD4A22-3A14-4B8C-88B9-037649EA6FC3}"/>
              </a:ext>
            </a:extLst>
          </p:cNvPr>
          <p:cNvSpPr txBox="1"/>
          <p:nvPr/>
        </p:nvSpPr>
        <p:spPr>
          <a:xfrm>
            <a:off x="3665764" y="2143738"/>
            <a:ext cx="5021036" cy="3416320"/>
          </a:xfrm>
          <a:prstGeom prst="rect">
            <a:avLst/>
          </a:prstGeom>
          <a:solidFill>
            <a:schemeClr val="bg1"/>
          </a:solidFill>
        </p:spPr>
        <p:txBody>
          <a:bodyPr wrap="square" rtlCol="0">
            <a:spAutoFit/>
          </a:bodyPr>
          <a:lstStyle/>
          <a:p>
            <a:r>
              <a:rPr lang="en-US" sz="2400" dirty="0">
                <a:latin typeface="Arial" panose="020B0604020202020204" pitchFamily="34" charset="0"/>
                <a:cs typeface="Arial" panose="020B0604020202020204" pitchFamily="34" charset="0"/>
              </a:rPr>
              <a:t>In this perspective also modern </a:t>
            </a:r>
            <a:r>
              <a:rPr lang="en-US" sz="2400" b="1" dirty="0">
                <a:latin typeface="Arial" panose="020B0604020202020204" pitchFamily="34" charset="0"/>
                <a:cs typeface="Arial" panose="020B0604020202020204" pitchFamily="34" charset="0"/>
              </a:rPr>
              <a:t>axiomatization</a:t>
            </a:r>
            <a:r>
              <a:rPr lang="en-US" sz="2400" dirty="0">
                <a:latin typeface="Arial" panose="020B0604020202020204" pitchFamily="34" charset="0"/>
                <a:cs typeface="Arial" panose="020B0604020202020204" pitchFamily="34" charset="0"/>
              </a:rPr>
              <a:t> can be seen as a reinforcement of this kind of immunization of inferences that so happen in a very </a:t>
            </a:r>
            <a:r>
              <a:rPr lang="en-US" sz="2400" u="sng" dirty="0">
                <a:latin typeface="Arial" panose="020B0604020202020204" pitchFamily="34" charset="0"/>
                <a:cs typeface="Arial" panose="020B0604020202020204" pitchFamily="34" charset="0"/>
              </a:rPr>
              <a:t>clean</a:t>
            </a:r>
            <a:r>
              <a:rPr lang="en-US" sz="2400" dirty="0">
                <a:latin typeface="Arial" panose="020B0604020202020204" pitchFamily="34" charset="0"/>
                <a:cs typeface="Arial" panose="020B0604020202020204" pitchFamily="34" charset="0"/>
              </a:rPr>
              <a:t> “logical space”</a:t>
            </a:r>
            <a:r>
              <a:rPr lang="it-IT" sz="2400" dirty="0">
                <a:latin typeface="Arial" panose="020B0604020202020204" pitchFamily="34" charset="0"/>
                <a:cs typeface="Arial" panose="020B0604020202020204" pitchFamily="34" charset="0"/>
              </a:rPr>
              <a:t>. [By the way  </a:t>
            </a:r>
            <a:r>
              <a:rPr lang="it-IT" sz="2400" dirty="0" err="1">
                <a:latin typeface="Arial" panose="020B0604020202020204" pitchFamily="34" charset="0"/>
                <a:cs typeface="Arial" panose="020B0604020202020204" pitchFamily="34" charset="0"/>
              </a:rPr>
              <a:t>we</a:t>
            </a:r>
            <a:r>
              <a:rPr lang="it-IT" sz="2400" dirty="0">
                <a:latin typeface="Arial" panose="020B0604020202020204" pitchFamily="34" charset="0"/>
                <a:cs typeface="Arial" panose="020B0604020202020204" pitchFamily="34" charset="0"/>
              </a:rPr>
              <a:t> </a:t>
            </a:r>
            <a:r>
              <a:rPr lang="it-IT" sz="2400" dirty="0" err="1">
                <a:latin typeface="Arial" panose="020B0604020202020204" pitchFamily="34" charset="0"/>
                <a:cs typeface="Arial" panose="020B0604020202020204" pitchFamily="34" charset="0"/>
              </a:rPr>
              <a:t>also</a:t>
            </a:r>
            <a:r>
              <a:rPr lang="it-IT" sz="2400" dirty="0">
                <a:latin typeface="Arial" panose="020B0604020202020204" pitchFamily="34" charset="0"/>
                <a:cs typeface="Arial" panose="020B0604020202020204" pitchFamily="34" charset="0"/>
              </a:rPr>
              <a:t> know </a:t>
            </a:r>
            <a:r>
              <a:rPr lang="it-IT" sz="2400" dirty="0" err="1">
                <a:latin typeface="Arial" panose="020B0604020202020204" pitchFamily="34" charset="0"/>
                <a:cs typeface="Arial" panose="020B0604020202020204" pitchFamily="34" charset="0"/>
              </a:rPr>
              <a:t>that</a:t>
            </a:r>
            <a:r>
              <a:rPr lang="it-IT" sz="2400" dirty="0">
                <a:latin typeface="Arial" panose="020B0604020202020204" pitchFamily="34" charset="0"/>
                <a:cs typeface="Arial" panose="020B0604020202020204" pitchFamily="34" charset="0"/>
              </a:rPr>
              <a:t> </a:t>
            </a:r>
            <a:r>
              <a:rPr lang="it-IT" sz="2400" dirty="0" err="1">
                <a:latin typeface="Arial" panose="020B0604020202020204" pitchFamily="34" charset="0"/>
                <a:cs typeface="Arial" panose="020B0604020202020204" pitchFamily="34" charset="0"/>
              </a:rPr>
              <a:t>axiomatization</a:t>
            </a:r>
            <a:r>
              <a:rPr lang="it-IT" sz="2400" dirty="0">
                <a:latin typeface="Arial" panose="020B0604020202020204" pitchFamily="34" charset="0"/>
                <a:cs typeface="Arial" panose="020B0604020202020204" pitchFamily="34" charset="0"/>
              </a:rPr>
              <a:t> </a:t>
            </a:r>
            <a:r>
              <a:rPr lang="it-IT" sz="2400" dirty="0" err="1">
                <a:latin typeface="Arial" panose="020B0604020202020204" pitchFamily="34" charset="0"/>
                <a:cs typeface="Arial" panose="020B0604020202020204" pitchFamily="34" charset="0"/>
              </a:rPr>
              <a:t>also</a:t>
            </a:r>
            <a:r>
              <a:rPr lang="it-IT" sz="2400" dirty="0">
                <a:latin typeface="Arial" panose="020B0604020202020204" pitchFamily="34" charset="0"/>
                <a:cs typeface="Arial" panose="020B0604020202020204" pitchFamily="34" charset="0"/>
              </a:rPr>
              <a:t> </a:t>
            </a:r>
            <a:r>
              <a:rPr lang="it-IT" sz="2400" dirty="0" err="1">
                <a:latin typeface="Arial" panose="020B0604020202020204" pitchFamily="34" charset="0"/>
                <a:cs typeface="Arial" panose="020B0604020202020204" pitchFamily="34" charset="0"/>
              </a:rPr>
              <a:t>plays</a:t>
            </a:r>
            <a:r>
              <a:rPr lang="it-IT" sz="2400" dirty="0">
                <a:latin typeface="Arial" panose="020B0604020202020204" pitchFamily="34" charset="0"/>
                <a:cs typeface="Arial" panose="020B0604020202020204" pitchFamily="34" charset="0"/>
              </a:rPr>
              <a:t> a </a:t>
            </a:r>
            <a:r>
              <a:rPr lang="it-IT" sz="2400" dirty="0" err="1">
                <a:latin typeface="Arial" panose="020B0604020202020204" pitchFamily="34" charset="0"/>
                <a:cs typeface="Arial" panose="020B0604020202020204" pitchFamily="34" charset="0"/>
              </a:rPr>
              <a:t>different</a:t>
            </a:r>
            <a:r>
              <a:rPr lang="it-IT" sz="2400" dirty="0">
                <a:latin typeface="Arial" panose="020B0604020202020204" pitchFamily="34" charset="0"/>
                <a:cs typeface="Arial" panose="020B0604020202020204" pitchFamily="34" charset="0"/>
              </a:rPr>
              <a:t> – creative – </a:t>
            </a:r>
            <a:r>
              <a:rPr lang="it-IT" sz="2400" dirty="0" err="1">
                <a:latin typeface="Arial" panose="020B0604020202020204" pitchFamily="34" charset="0"/>
                <a:cs typeface="Arial" panose="020B0604020202020204" pitchFamily="34" charset="0"/>
              </a:rPr>
              <a:t>role</a:t>
            </a:r>
            <a:r>
              <a:rPr lang="it-IT" sz="2400" dirty="0">
                <a:latin typeface="Arial" panose="020B0604020202020204" pitchFamily="34" charset="0"/>
                <a:cs typeface="Arial" panose="020B0604020202020204" pitchFamily="34" charset="0"/>
              </a:rPr>
              <a:t> </a:t>
            </a:r>
            <a:r>
              <a:rPr lang="it-IT" sz="2400" dirty="0" err="1">
                <a:latin typeface="Arial" panose="020B0604020202020204" pitchFamily="34" charset="0"/>
                <a:cs typeface="Arial" panose="020B0604020202020204" pitchFamily="34" charset="0"/>
              </a:rPr>
              <a:t>when</a:t>
            </a:r>
            <a:r>
              <a:rPr lang="it-IT" sz="2400" dirty="0">
                <a:latin typeface="Arial" panose="020B0604020202020204" pitchFamily="34" charset="0"/>
                <a:cs typeface="Arial" panose="020B0604020202020204" pitchFamily="34" charset="0"/>
              </a:rPr>
              <a:t> for </a:t>
            </a:r>
            <a:r>
              <a:rPr lang="it-IT" sz="2400" dirty="0" err="1">
                <a:latin typeface="Arial" panose="020B0604020202020204" pitchFamily="34" charset="0"/>
                <a:cs typeface="Arial" panose="020B0604020202020204" pitchFamily="34" charset="0"/>
              </a:rPr>
              <a:t>exampe</a:t>
            </a:r>
            <a:r>
              <a:rPr lang="it-IT" sz="2400" dirty="0">
                <a:latin typeface="Arial" panose="020B0604020202020204" pitchFamily="34" charset="0"/>
                <a:cs typeface="Arial" panose="020B0604020202020204" pitchFamily="34" charset="0"/>
              </a:rPr>
              <a:t> </a:t>
            </a:r>
            <a:r>
              <a:rPr lang="it-IT" sz="2400" dirty="0" err="1">
                <a:latin typeface="Arial" panose="020B0604020202020204" pitchFamily="34" charset="0"/>
                <a:cs typeface="Arial" panose="020B0604020202020204" pitchFamily="34" charset="0"/>
              </a:rPr>
              <a:t>exploited</a:t>
            </a:r>
            <a:r>
              <a:rPr lang="it-IT" sz="2400" dirty="0">
                <a:latin typeface="Arial" panose="020B0604020202020204" pitchFamily="34" charset="0"/>
                <a:cs typeface="Arial" panose="020B0604020202020204" pitchFamily="34" charset="0"/>
              </a:rPr>
              <a:t> in </a:t>
            </a:r>
            <a:r>
              <a:rPr lang="it-IT" sz="2400" dirty="0" err="1">
                <a:latin typeface="Arial" panose="020B0604020202020204" pitchFamily="34" charset="0"/>
                <a:cs typeface="Arial" panose="020B0604020202020204" pitchFamily="34" charset="0"/>
              </a:rPr>
              <a:t>mathematics</a:t>
            </a:r>
            <a:r>
              <a:rPr lang="it-IT" sz="2400" dirty="0">
                <a:latin typeface="Arial" panose="020B0604020202020204" pitchFamily="34" charset="0"/>
                <a:cs typeface="Arial" panose="020B0604020202020204" pitchFamily="34" charset="0"/>
              </a:rPr>
              <a:t>.  </a:t>
            </a:r>
            <a:endParaRPr lang="en-US" sz="2400" dirty="0">
              <a:latin typeface="Arial" panose="020B0604020202020204" pitchFamily="34" charset="0"/>
              <a:cs typeface="Arial" panose="020B060402020202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olo 1"/>
          <p:cNvSpPr>
            <a:spLocks noGrp="1"/>
          </p:cNvSpPr>
          <p:nvPr>
            <p:ph type="title"/>
          </p:nvPr>
        </p:nvSpPr>
        <p:spPr>
          <a:xfrm>
            <a:off x="463639" y="-9680"/>
            <a:ext cx="8229600" cy="1143000"/>
          </a:xfrm>
        </p:spPr>
        <p:txBody>
          <a:bodyPr/>
          <a:lstStyle/>
          <a:p>
            <a:pPr eaLnBrk="1" hangingPunct="1"/>
            <a:r>
              <a:rPr lang="en-US" altLang="it-IT" sz="3600" dirty="0" err="1">
                <a:solidFill>
                  <a:srgbClr val="002060"/>
                </a:solidFill>
                <a:latin typeface="Arial" panose="020B0604020202020204" pitchFamily="34" charset="0"/>
                <a:cs typeface="Arial" panose="020B0604020202020204" pitchFamily="34" charset="0"/>
              </a:rPr>
              <a:t>Situatedness</a:t>
            </a:r>
            <a:br>
              <a:rPr lang="en-US" altLang="it-IT" sz="3600" dirty="0">
                <a:solidFill>
                  <a:srgbClr val="002060"/>
                </a:solidFill>
                <a:latin typeface="Arial" panose="020B0604020202020204" pitchFamily="34" charset="0"/>
                <a:cs typeface="Arial" panose="020B0604020202020204" pitchFamily="34" charset="0"/>
              </a:rPr>
            </a:br>
            <a:r>
              <a:rPr lang="en-US" altLang="it-IT" sz="2400" dirty="0">
                <a:solidFill>
                  <a:srgbClr val="002060"/>
                </a:solidFill>
                <a:latin typeface="Arial" panose="020B0604020202020204" pitchFamily="34" charset="0"/>
                <a:cs typeface="Arial" panose="020B0604020202020204" pitchFamily="34" charset="0"/>
              </a:rPr>
              <a:t>Truth-Creativity</a:t>
            </a:r>
          </a:p>
        </p:txBody>
      </p:sp>
      <p:sp>
        <p:nvSpPr>
          <p:cNvPr id="13315" name="CasellaDiTesto 2"/>
          <p:cNvSpPr txBox="1">
            <a:spLocks noChangeArrowheads="1"/>
          </p:cNvSpPr>
          <p:nvPr/>
        </p:nvSpPr>
        <p:spPr bwMode="auto">
          <a:xfrm>
            <a:off x="288103" y="1339382"/>
            <a:ext cx="8570890"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sto MT" pitchFamily="18" charset="0"/>
                <a:cs typeface="Arial" charset="0"/>
              </a:defRPr>
            </a:lvl1pPr>
            <a:lvl2pPr marL="742950" indent="-285750" eaLnBrk="0" hangingPunct="0">
              <a:defRPr>
                <a:solidFill>
                  <a:schemeClr val="tx1"/>
                </a:solidFill>
                <a:latin typeface="Calisto MT" pitchFamily="18" charset="0"/>
                <a:cs typeface="Arial" charset="0"/>
              </a:defRPr>
            </a:lvl2pPr>
            <a:lvl3pPr marL="1143000" indent="-228600" eaLnBrk="0" hangingPunct="0">
              <a:defRPr>
                <a:solidFill>
                  <a:schemeClr val="tx1"/>
                </a:solidFill>
                <a:latin typeface="Calisto MT" pitchFamily="18" charset="0"/>
                <a:cs typeface="Arial" charset="0"/>
              </a:defRPr>
            </a:lvl3pPr>
            <a:lvl4pPr marL="1600200" indent="-228600" eaLnBrk="0" hangingPunct="0">
              <a:defRPr>
                <a:solidFill>
                  <a:schemeClr val="tx1"/>
                </a:solidFill>
                <a:latin typeface="Calisto MT" pitchFamily="18" charset="0"/>
                <a:cs typeface="Arial" charset="0"/>
              </a:defRPr>
            </a:lvl4pPr>
            <a:lvl5pPr marL="2057400" indent="-228600" eaLnBrk="0" hangingPunct="0">
              <a:defRPr>
                <a:solidFill>
                  <a:schemeClr val="tx1"/>
                </a:solidFill>
                <a:latin typeface="Calisto MT" pitchFamily="18" charset="0"/>
                <a:cs typeface="Arial" charset="0"/>
              </a:defRPr>
            </a:lvl5pPr>
            <a:lvl6pPr marL="2514600" indent="-228600" eaLnBrk="0" fontAlgn="base" hangingPunct="0">
              <a:spcBef>
                <a:spcPct val="0"/>
              </a:spcBef>
              <a:spcAft>
                <a:spcPct val="0"/>
              </a:spcAft>
              <a:defRPr>
                <a:solidFill>
                  <a:schemeClr val="tx1"/>
                </a:solidFill>
                <a:latin typeface="Calisto MT" pitchFamily="18" charset="0"/>
                <a:cs typeface="Arial" charset="0"/>
              </a:defRPr>
            </a:lvl6pPr>
            <a:lvl7pPr marL="2971800" indent="-228600" eaLnBrk="0" fontAlgn="base" hangingPunct="0">
              <a:spcBef>
                <a:spcPct val="0"/>
              </a:spcBef>
              <a:spcAft>
                <a:spcPct val="0"/>
              </a:spcAft>
              <a:defRPr>
                <a:solidFill>
                  <a:schemeClr val="tx1"/>
                </a:solidFill>
                <a:latin typeface="Calisto MT" pitchFamily="18" charset="0"/>
                <a:cs typeface="Arial" charset="0"/>
              </a:defRPr>
            </a:lvl7pPr>
            <a:lvl8pPr marL="3429000" indent="-228600" eaLnBrk="0" fontAlgn="base" hangingPunct="0">
              <a:spcBef>
                <a:spcPct val="0"/>
              </a:spcBef>
              <a:spcAft>
                <a:spcPct val="0"/>
              </a:spcAft>
              <a:defRPr>
                <a:solidFill>
                  <a:schemeClr val="tx1"/>
                </a:solidFill>
                <a:latin typeface="Calisto MT" pitchFamily="18" charset="0"/>
                <a:cs typeface="Arial" charset="0"/>
              </a:defRPr>
            </a:lvl8pPr>
            <a:lvl9pPr marL="3886200" indent="-228600" eaLnBrk="0" fontAlgn="base" hangingPunct="0">
              <a:spcBef>
                <a:spcPct val="0"/>
              </a:spcBef>
              <a:spcAft>
                <a:spcPct val="0"/>
              </a:spcAft>
              <a:defRPr>
                <a:solidFill>
                  <a:schemeClr val="tx1"/>
                </a:solidFill>
                <a:latin typeface="Calisto MT" pitchFamily="18" charset="0"/>
                <a:cs typeface="Arial" charset="0"/>
              </a:defRPr>
            </a:lvl9pPr>
          </a:lstStyle>
          <a:p>
            <a:pPr eaLnBrk="1" hangingPunct="1"/>
            <a:endParaRPr lang="en-US" altLang="it-IT" dirty="0">
              <a:latin typeface="Arial" panose="020B0604020202020204" pitchFamily="34" charset="0"/>
              <a:cs typeface="Arial" panose="020B0604020202020204" pitchFamily="34" charset="0"/>
            </a:endParaRPr>
          </a:p>
          <a:p>
            <a:pPr eaLnBrk="1" hangingPunct="1"/>
            <a:r>
              <a:rPr lang="en-US" altLang="it-IT" sz="2400" dirty="0">
                <a:latin typeface="Arial" panose="020B0604020202020204" pitchFamily="34" charset="0"/>
                <a:cs typeface="Arial" panose="020B0604020202020204" pitchFamily="34" charset="0"/>
              </a:rPr>
              <a:t>Abduction is instead related to local, pragmatic, user-sensitive factors associated to </a:t>
            </a:r>
            <a:r>
              <a:rPr lang="en-US" altLang="it-IT" sz="2400" dirty="0" err="1">
                <a:latin typeface="Arial" panose="020B0604020202020204" pitchFamily="34" charset="0"/>
                <a:cs typeface="Arial" panose="020B0604020202020204" pitchFamily="34" charset="0"/>
              </a:rPr>
              <a:t>situatedness</a:t>
            </a:r>
            <a:r>
              <a:rPr lang="en-US" altLang="it-IT" sz="2400" dirty="0">
                <a:latin typeface="Arial" panose="020B0604020202020204" pitchFamily="34" charset="0"/>
                <a:cs typeface="Arial" panose="020B0604020202020204" pitchFamily="34" charset="0"/>
              </a:rPr>
              <a:t>, that is to factors that are subject to the influence of strong eco-cognitive constraints and chances. </a:t>
            </a:r>
          </a:p>
          <a:p>
            <a:pPr marL="457200" indent="-457200" eaLnBrk="1" hangingPunct="1">
              <a:buAutoNum type="arabicPeriod"/>
            </a:pPr>
            <a:endParaRPr lang="en-US" altLang="it-IT" sz="2400" dirty="0">
              <a:latin typeface="Arial" panose="020B0604020202020204" pitchFamily="34" charset="0"/>
              <a:cs typeface="Arial" panose="020B0604020202020204" pitchFamily="34" charset="0"/>
            </a:endParaRPr>
          </a:p>
          <a:p>
            <a:pPr eaLnBrk="1" hangingPunct="1"/>
            <a:endParaRPr lang="en-US" altLang="it-IT" sz="2400" dirty="0">
              <a:latin typeface="Arial" panose="020B0604020202020204" pitchFamily="34" charset="0"/>
              <a:cs typeface="Arial" panose="020B0604020202020204" pitchFamily="34" charset="0"/>
            </a:endParaRPr>
          </a:p>
          <a:p>
            <a:pPr eaLnBrk="1" hangingPunct="1"/>
            <a:endParaRPr lang="en-US" altLang="it-IT" sz="2400" dirty="0"/>
          </a:p>
        </p:txBody>
      </p:sp>
    </p:spTree>
    <p:extLst>
      <p:ext uri="{BB962C8B-B14F-4D97-AF65-F5344CB8AC3E}">
        <p14:creationId xmlns:p14="http://schemas.microsoft.com/office/powerpoint/2010/main" val="1972730086"/>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 y="612953"/>
            <a:ext cx="9143999" cy="6778532"/>
          </a:xfrm>
          <a:noFill/>
        </p:spPr>
        <p:txBody>
          <a:bodyPr>
            <a:normAutofit fontScale="25000" lnSpcReduction="20000"/>
          </a:bodyPr>
          <a:lstStyle/>
          <a:p>
            <a:pPr marL="0" indent="0">
              <a:buNone/>
            </a:pPr>
            <a:endParaRPr lang="en-US" sz="8000" dirty="0">
              <a:solidFill>
                <a:srgbClr val="000000"/>
              </a:solidFill>
              <a:effectLst/>
              <a:latin typeface="Arial" panose="020B0604020202020204" pitchFamily="34" charset="0"/>
              <a:ea typeface="Verdana" panose="020B0604030504040204" pitchFamily="34" charset="0"/>
              <a:cs typeface="Arial" panose="020B0604020202020204" pitchFamily="34" charset="0"/>
            </a:endParaRPr>
          </a:p>
          <a:p>
            <a:pPr marL="0" indent="0">
              <a:buNone/>
            </a:pP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1. </a:t>
            </a:r>
            <a:r>
              <a:rPr lang="en-US" sz="7200" u="sng" dirty="0">
                <a:solidFill>
                  <a:srgbClr val="000000"/>
                </a:solidFill>
                <a:effectLst/>
                <a:latin typeface="Arial" panose="020B0604020202020204" pitchFamily="34" charset="0"/>
                <a:ea typeface="Verdana" panose="020B0604030504040204" pitchFamily="34" charset="0"/>
                <a:cs typeface="Arial" panose="020B0604020202020204" pitchFamily="34" charset="0"/>
              </a:rPr>
              <a:t>The EC-model of abduction</a:t>
            </a: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 </a:t>
            </a:r>
            <a:r>
              <a:rPr lang="en-US" sz="7200" u="sng" dirty="0" err="1">
                <a:solidFill>
                  <a:srgbClr val="000000"/>
                </a:solidFill>
                <a:effectLst/>
                <a:latin typeface="Arial" panose="020B0604020202020204" pitchFamily="34" charset="0"/>
                <a:ea typeface="Verdana" panose="020B0604030504040204" pitchFamily="34" charset="0"/>
                <a:cs typeface="Arial" panose="020B0604020202020204" pitchFamily="34" charset="0"/>
              </a:rPr>
              <a:t>cutdown</a:t>
            </a:r>
            <a:r>
              <a:rPr lang="en-US" sz="7200" u="sng" dirty="0">
                <a:solidFill>
                  <a:srgbClr val="000000"/>
                </a:solidFill>
                <a:effectLst/>
                <a:latin typeface="Arial" panose="020B0604020202020204" pitchFamily="34" charset="0"/>
                <a:ea typeface="Verdana" panose="020B0604030504040204" pitchFamily="34" charset="0"/>
                <a:cs typeface="Arial" panose="020B0604020202020204" pitchFamily="34" charset="0"/>
              </a:rPr>
              <a:t> and fill-up problems</a:t>
            </a: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 </a:t>
            </a:r>
            <a:r>
              <a:rPr lang="en-US" sz="7200" u="sng" dirty="0">
                <a:solidFill>
                  <a:srgbClr val="000000"/>
                </a:solidFill>
                <a:effectLst/>
                <a:latin typeface="Arial" panose="020B0604020202020204" pitchFamily="34" charset="0"/>
                <a:ea typeface="Verdana" panose="020B0604030504040204" pitchFamily="34" charset="0"/>
                <a:cs typeface="Arial" panose="020B0604020202020204" pitchFamily="34" charset="0"/>
              </a:rPr>
              <a:t>Consistency, </a:t>
            </a:r>
            <a:r>
              <a:rPr lang="en-US" sz="7200" u="sng" dirty="0" err="1">
                <a:solidFill>
                  <a:srgbClr val="000000"/>
                </a:solidFill>
                <a:effectLst/>
                <a:latin typeface="Arial" panose="020B0604020202020204" pitchFamily="34" charset="0"/>
                <a:ea typeface="Verdana" panose="020B0604030504040204" pitchFamily="34" charset="0"/>
                <a:cs typeface="Arial" panose="020B0604020202020204" pitchFamily="34" charset="0"/>
              </a:rPr>
              <a:t>minimality</a:t>
            </a:r>
            <a:r>
              <a:rPr lang="en-US" sz="7200" u="sng" dirty="0">
                <a:solidFill>
                  <a:srgbClr val="000000"/>
                </a:solidFill>
                <a:effectLst/>
                <a:latin typeface="Arial" panose="020B0604020202020204" pitchFamily="34" charset="0"/>
                <a:ea typeface="Verdana" panose="020B0604030504040204" pitchFamily="34" charset="0"/>
                <a:cs typeface="Arial" panose="020B0604020202020204" pitchFamily="34" charset="0"/>
              </a:rPr>
              <a:t>, plausibility, and relevance are emphasized in the received view</a:t>
            </a:r>
            <a:r>
              <a:rPr lang="en-US" sz="7200" b="1" u="sng" dirty="0">
                <a:solidFill>
                  <a:srgbClr val="000000"/>
                </a:solidFill>
                <a:effectLst/>
                <a:latin typeface="Arial" panose="020B0604020202020204" pitchFamily="34" charset="0"/>
                <a:ea typeface="Verdana" panose="020B0604030504040204" pitchFamily="34" charset="0"/>
                <a:cs typeface="Arial" panose="020B0604020202020204" pitchFamily="34" charset="0"/>
              </a:rPr>
              <a:t>. </a:t>
            </a:r>
            <a:r>
              <a:rPr lang="en-US" sz="7200" dirty="0" err="1">
                <a:solidFill>
                  <a:srgbClr val="000000"/>
                </a:solidFill>
                <a:effectLst/>
                <a:latin typeface="Arial" panose="020B0604020202020204" pitchFamily="34" charset="0"/>
                <a:ea typeface="Verdana" panose="020B0604030504040204" pitchFamily="34" charset="0"/>
                <a:cs typeface="Arial" panose="020B0604020202020204" pitchFamily="34" charset="0"/>
              </a:rPr>
              <a:t>Feyerabend</a:t>
            </a: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 hypotheses can be inconsistent with well-established theories. </a:t>
            </a:r>
            <a:r>
              <a:rPr lang="en-US" sz="7200" u="sng" dirty="0">
                <a:solidFill>
                  <a:srgbClr val="000000"/>
                </a:solidFill>
                <a:effectLst/>
                <a:latin typeface="Arial" panose="020B0604020202020204" pitchFamily="34" charset="0"/>
                <a:ea typeface="Verdana" panose="020B0604030504040204" pitchFamily="34" charset="0"/>
                <a:cs typeface="Arial" panose="020B0604020202020204" pitchFamily="34" charset="0"/>
              </a:rPr>
              <a:t>Manipulative and multimodal abduction.</a:t>
            </a:r>
          </a:p>
          <a:p>
            <a:pPr marL="0" indent="0">
              <a:buNone/>
            </a:pP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2</a:t>
            </a:r>
            <a:r>
              <a:rPr lang="en-US" sz="7200" b="1" dirty="0">
                <a:solidFill>
                  <a:srgbClr val="000000"/>
                </a:solidFill>
                <a:effectLst/>
                <a:latin typeface="Arial" panose="020B0604020202020204" pitchFamily="34" charset="0"/>
                <a:ea typeface="Verdana" panose="020B0604030504040204" pitchFamily="34" charset="0"/>
                <a:cs typeface="Arial" panose="020B0604020202020204" pitchFamily="34" charset="0"/>
              </a:rPr>
              <a:t>. </a:t>
            </a: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Is abduction </a:t>
            </a:r>
            <a:r>
              <a:rPr lang="en-US" sz="7200" b="1" u="sng" dirty="0">
                <a:solidFill>
                  <a:srgbClr val="000000"/>
                </a:solidFill>
                <a:effectLst/>
                <a:latin typeface="Arial" panose="020B0604020202020204" pitchFamily="34" charset="0"/>
                <a:ea typeface="Verdana" panose="020B0604030504040204" pitchFamily="34" charset="0"/>
                <a:cs typeface="Arial" panose="020B0604020202020204" pitchFamily="34" charset="0"/>
              </a:rPr>
              <a:t>ignorance preserving</a:t>
            </a: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 Two kinds of ignorance.</a:t>
            </a:r>
          </a:p>
          <a:p>
            <a:pPr marL="0" indent="0">
              <a:buNone/>
            </a:pP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3. </a:t>
            </a:r>
            <a:r>
              <a:rPr lang="en-US" sz="7200" dirty="0" err="1">
                <a:solidFill>
                  <a:srgbClr val="000000"/>
                </a:solidFill>
                <a:effectLst/>
                <a:latin typeface="Arial" panose="020B0604020202020204" pitchFamily="34" charset="0"/>
                <a:ea typeface="Verdana" panose="020B0604030504040204" pitchFamily="34" charset="0"/>
                <a:cs typeface="Arial" panose="020B0604020202020204" pitchFamily="34" charset="0"/>
              </a:rPr>
              <a:t>Abductive</a:t>
            </a: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 virtues vindicated. How does abduction supply knowledge? The empirical test is not the only way of conferring truth to a hypothetical knowledge content</a:t>
            </a:r>
            <a:r>
              <a:rPr lang="en-US" sz="7200" b="1" dirty="0">
                <a:solidFill>
                  <a:srgbClr val="000000"/>
                </a:solidFill>
                <a:effectLst/>
                <a:latin typeface="Arial" panose="020B0604020202020204" pitchFamily="34" charset="0"/>
                <a:ea typeface="Verdana" panose="020B0604030504040204" pitchFamily="34" charset="0"/>
                <a:cs typeface="Arial" panose="020B0604020202020204" pitchFamily="34" charset="0"/>
              </a:rPr>
              <a:t>.</a:t>
            </a:r>
          </a:p>
          <a:p>
            <a:pPr marL="0" indent="0">
              <a:buNone/>
            </a:pP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4. Why does abduction </a:t>
            </a:r>
            <a:r>
              <a:rPr lang="en-US" sz="7200" b="1" u="sng" dirty="0">
                <a:solidFill>
                  <a:srgbClr val="000000"/>
                </a:solidFill>
                <a:effectLst/>
                <a:latin typeface="Arial" panose="020B0604020202020204" pitchFamily="34" charset="0"/>
                <a:ea typeface="Verdana" panose="020B0604030504040204" pitchFamily="34" charset="0"/>
                <a:cs typeface="Arial" panose="020B0604020202020204" pitchFamily="34" charset="0"/>
              </a:rPr>
              <a:t>enhance knowledge</a:t>
            </a: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 Instinct, inference and </a:t>
            </a:r>
            <a:r>
              <a:rPr lang="en-US" sz="7200" dirty="0" err="1">
                <a:solidFill>
                  <a:srgbClr val="000000"/>
                </a:solidFill>
                <a:effectLst/>
                <a:latin typeface="Arial" panose="020B0604020202020204" pitchFamily="34" charset="0"/>
                <a:ea typeface="Verdana" panose="020B0604030504040204" pitchFamily="34" charset="0"/>
                <a:cs typeface="Arial" panose="020B0604020202020204" pitchFamily="34" charset="0"/>
              </a:rPr>
              <a:t>synechism</a:t>
            </a: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 Mind and matter intertwined. Evolutionary/adaptive/perceptual (insight and instinct enrooted  in our evolution as inherited habits) and metaphysical ideas. “The human mind is akin to the truth” Peirce says.</a:t>
            </a:r>
          </a:p>
          <a:p>
            <a:pPr marL="0" indent="0">
              <a:buNone/>
            </a:pP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5. The epistemology of evidentially inert knowledge enhancing. The example of </a:t>
            </a:r>
            <a:r>
              <a:rPr lang="en-US" sz="7200" u="sng" dirty="0">
                <a:solidFill>
                  <a:srgbClr val="000000"/>
                </a:solidFill>
                <a:effectLst/>
                <a:latin typeface="Arial" panose="020B0604020202020204" pitchFamily="34" charset="0"/>
                <a:ea typeface="Verdana" panose="020B0604030504040204" pitchFamily="34" charset="0"/>
                <a:cs typeface="Arial" panose="020B0604020202020204" pitchFamily="34" charset="0"/>
              </a:rPr>
              <a:t>perception</a:t>
            </a: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 and of</a:t>
            </a:r>
          </a:p>
          <a:p>
            <a:pPr indent="342900"/>
            <a:r>
              <a:rPr lang="en-US" sz="7200" u="sng" dirty="0">
                <a:solidFill>
                  <a:srgbClr val="000000"/>
                </a:solidFill>
                <a:effectLst/>
                <a:latin typeface="Arial" panose="020B0604020202020204" pitchFamily="34" charset="0"/>
                <a:ea typeface="Verdana" panose="020B0604030504040204" pitchFamily="34" charset="0"/>
                <a:cs typeface="Arial" panose="020B0604020202020204" pitchFamily="34" charset="0"/>
              </a:rPr>
              <a:t>Guessing conventions </a:t>
            </a: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in science.  Abduction and strategic plausibility and instrumental abduction (Newton action at distance, </a:t>
            </a:r>
            <a:r>
              <a:rPr lang="en-US" sz="7200" dirty="0" err="1">
                <a:solidFill>
                  <a:srgbClr val="000000"/>
                </a:solidFill>
                <a:effectLst/>
                <a:latin typeface="Arial" panose="020B0604020202020204" pitchFamily="34" charset="0"/>
                <a:ea typeface="Verdana" panose="020B0604030504040204" pitchFamily="34" charset="0"/>
                <a:cs typeface="Arial" panose="020B0604020202020204" pitchFamily="34" charset="0"/>
              </a:rPr>
              <a:t>Poincaré</a:t>
            </a: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 conventionalism of unfalsifiable principles of physics);</a:t>
            </a:r>
          </a:p>
          <a:p>
            <a:pPr indent="342900"/>
            <a:r>
              <a:rPr lang="en-US" sz="7200" u="sng" dirty="0">
                <a:solidFill>
                  <a:srgbClr val="000000"/>
                </a:solidFill>
                <a:effectLst/>
                <a:latin typeface="Arial" panose="020B0604020202020204" pitchFamily="34" charset="0"/>
                <a:ea typeface="Verdana" panose="020B0604030504040204" pitchFamily="34" charset="0"/>
                <a:cs typeface="Arial" panose="020B0604020202020204" pitchFamily="34" charset="0"/>
              </a:rPr>
              <a:t>Knowledge enhancing through models</a:t>
            </a:r>
            <a:r>
              <a:rPr lang="en-US" sz="7200" dirty="0">
                <a:solidFill>
                  <a:srgbClr val="000000"/>
                </a:solidFill>
                <a:effectLst/>
                <a:latin typeface="Arial" panose="020B0604020202020204" pitchFamily="34" charset="0"/>
                <a:ea typeface="Verdana" panose="020B0604030504040204" pitchFamily="34" charset="0"/>
                <a:cs typeface="Arial" panose="020B0604020202020204" pitchFamily="34" charset="0"/>
              </a:rPr>
              <a:t>. Abducing scientific models vs. abducing fictions</a:t>
            </a:r>
            <a:r>
              <a:rPr lang="en-US" sz="8000" dirty="0">
                <a:solidFill>
                  <a:srgbClr val="000000"/>
                </a:solidFill>
                <a:effectLst/>
                <a:latin typeface="Arial" panose="020B0604020202020204" pitchFamily="34" charset="0"/>
                <a:ea typeface="Verdana" panose="020B0604030504040204" pitchFamily="34" charset="0"/>
                <a:cs typeface="Arial" panose="020B0604020202020204" pitchFamily="34" charset="0"/>
              </a:rPr>
              <a:t>.</a:t>
            </a:r>
          </a:p>
          <a:p>
            <a:pPr marL="495050" lvl="2" indent="0">
              <a:buNone/>
            </a:pPr>
            <a:endParaRPr lang="en-US" sz="8000" dirty="0">
              <a:solidFill>
                <a:srgbClr val="000000"/>
              </a:solidFill>
              <a:effectLst/>
              <a:latin typeface="Arial" panose="020B0604020202020204" pitchFamily="34" charset="0"/>
              <a:ea typeface="Verdana" panose="020B0604030504040204" pitchFamily="34" charset="0"/>
              <a:cs typeface="Arial" panose="020B0604020202020204" pitchFamily="34" charset="0"/>
            </a:endParaRPr>
          </a:p>
          <a:p>
            <a:endParaRPr lang="en-US" sz="3300" b="1" dirty="0">
              <a:latin typeface="Verdana" panose="020B0604030504040204" pitchFamily="34" charset="0"/>
              <a:ea typeface="Verdana" panose="020B0604030504040204" pitchFamily="34" charset="0"/>
              <a:cs typeface="Verdana" panose="020B0604030504040204" pitchFamily="34" charset="0"/>
            </a:endParaRPr>
          </a:p>
          <a:p>
            <a:endParaRPr lang="en-US" dirty="0"/>
          </a:p>
        </p:txBody>
      </p:sp>
      <p:sp>
        <p:nvSpPr>
          <p:cNvPr id="4" name="Titolo 1"/>
          <p:cNvSpPr txBox="1">
            <a:spLocks/>
          </p:cNvSpPr>
          <p:nvPr/>
        </p:nvSpPr>
        <p:spPr>
          <a:xfrm>
            <a:off x="457200" y="41453"/>
            <a:ext cx="8229600" cy="1143000"/>
          </a:xfrm>
          <a:prstGeom prst="rect">
            <a:avLst/>
          </a:prstGeom>
        </p:spPr>
        <p:txBody>
          <a:bodyPr/>
          <a:lstStyle>
            <a:lvl1pPr algn="ctr" rtl="0" eaLnBrk="0" fontAlgn="base" hangingPunct="0">
              <a:spcBef>
                <a:spcPct val="0"/>
              </a:spcBef>
              <a:spcAft>
                <a:spcPct val="0"/>
              </a:spcAft>
              <a:defRPr sz="4600" kern="12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Calisto MT" pitchFamily="18" charset="0"/>
              </a:defRPr>
            </a:lvl2pPr>
            <a:lvl3pPr algn="ctr" rtl="0" eaLnBrk="0" fontAlgn="base" hangingPunct="0">
              <a:spcBef>
                <a:spcPct val="0"/>
              </a:spcBef>
              <a:spcAft>
                <a:spcPct val="0"/>
              </a:spcAft>
              <a:defRPr sz="4600">
                <a:solidFill>
                  <a:schemeClr val="bg1"/>
                </a:solidFill>
                <a:latin typeface="Calisto MT" pitchFamily="18" charset="0"/>
              </a:defRPr>
            </a:lvl3pPr>
            <a:lvl4pPr algn="ctr" rtl="0" eaLnBrk="0" fontAlgn="base" hangingPunct="0">
              <a:spcBef>
                <a:spcPct val="0"/>
              </a:spcBef>
              <a:spcAft>
                <a:spcPct val="0"/>
              </a:spcAft>
              <a:defRPr sz="4600">
                <a:solidFill>
                  <a:schemeClr val="bg1"/>
                </a:solidFill>
                <a:latin typeface="Calisto MT" pitchFamily="18" charset="0"/>
              </a:defRPr>
            </a:lvl4pPr>
            <a:lvl5pPr algn="ctr" rtl="0" eaLnBrk="0" fontAlgn="base" hangingPunct="0">
              <a:spcBef>
                <a:spcPct val="0"/>
              </a:spcBef>
              <a:spcAft>
                <a:spcPct val="0"/>
              </a:spcAft>
              <a:defRPr sz="4600">
                <a:solidFill>
                  <a:schemeClr val="bg1"/>
                </a:solidFill>
                <a:latin typeface="Calisto MT" pitchFamily="18" charset="0"/>
              </a:defRPr>
            </a:lvl5pPr>
            <a:lvl6pPr marL="457200" algn="ctr" rtl="0" fontAlgn="base">
              <a:spcBef>
                <a:spcPct val="0"/>
              </a:spcBef>
              <a:spcAft>
                <a:spcPct val="0"/>
              </a:spcAft>
              <a:defRPr sz="4600">
                <a:solidFill>
                  <a:schemeClr val="bg1"/>
                </a:solidFill>
                <a:latin typeface="Calisto MT" pitchFamily="18" charset="0"/>
              </a:defRPr>
            </a:lvl6pPr>
            <a:lvl7pPr marL="914400" algn="ctr" rtl="0" fontAlgn="base">
              <a:spcBef>
                <a:spcPct val="0"/>
              </a:spcBef>
              <a:spcAft>
                <a:spcPct val="0"/>
              </a:spcAft>
              <a:defRPr sz="4600">
                <a:solidFill>
                  <a:schemeClr val="bg1"/>
                </a:solidFill>
                <a:latin typeface="Calisto MT" pitchFamily="18" charset="0"/>
              </a:defRPr>
            </a:lvl7pPr>
            <a:lvl8pPr marL="1371600" algn="ctr" rtl="0" fontAlgn="base">
              <a:spcBef>
                <a:spcPct val="0"/>
              </a:spcBef>
              <a:spcAft>
                <a:spcPct val="0"/>
              </a:spcAft>
              <a:defRPr sz="4600">
                <a:solidFill>
                  <a:schemeClr val="bg1"/>
                </a:solidFill>
                <a:latin typeface="Calisto MT" pitchFamily="18" charset="0"/>
              </a:defRPr>
            </a:lvl8pPr>
            <a:lvl9pPr marL="1828800" algn="ctr" rtl="0" fontAlgn="base">
              <a:spcBef>
                <a:spcPct val="0"/>
              </a:spcBef>
              <a:spcAft>
                <a:spcPct val="0"/>
              </a:spcAft>
              <a:defRPr sz="4600">
                <a:solidFill>
                  <a:schemeClr val="bg1"/>
                </a:solidFill>
                <a:latin typeface="Calisto MT" pitchFamily="18" charset="0"/>
              </a:defRPr>
            </a:lvl9pPr>
          </a:lstStyle>
          <a:p>
            <a:pPr eaLnBrk="1" hangingPunct="1"/>
            <a:r>
              <a:rPr lang="it-IT" altLang="it-IT" sz="3600" dirty="0" err="1">
                <a:solidFill>
                  <a:srgbClr val="002060"/>
                </a:solidFill>
                <a:latin typeface="Arial" panose="020B0604020202020204" pitchFamily="34" charset="0"/>
                <a:cs typeface="Arial" panose="020B0604020202020204" pitchFamily="34" charset="0"/>
              </a:rPr>
              <a:t>Abduction</a:t>
            </a:r>
            <a:endParaRPr lang="it-IT" altLang="it-IT" sz="3600" dirty="0">
              <a:solidFill>
                <a:srgbClr val="002060"/>
              </a:solidFill>
              <a:latin typeface="Arial" panose="020B0604020202020204" pitchFamily="34" charset="0"/>
              <a:cs typeface="Arial" panose="020B0604020202020204" pitchFamily="34" charset="0"/>
            </a:endParaRPr>
          </a:p>
          <a:p>
            <a:pPr eaLnBrk="1" hangingPunct="1"/>
            <a:r>
              <a:rPr lang="it-IT" altLang="it-IT" sz="3600" dirty="0">
                <a:solidFill>
                  <a:srgbClr val="002060"/>
                </a:solidFill>
                <a:latin typeface="Arial" panose="020B0604020202020204" pitchFamily="34" charset="0"/>
                <a:cs typeface="Arial" panose="020B0604020202020204" pitchFamily="34" charset="0"/>
              </a:rPr>
              <a:t> </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29349" y="114300"/>
            <a:ext cx="2840922" cy="4363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0" descr="cover4_m">
            <a:extLst>
              <a:ext uri="{FF2B5EF4-FFF2-40B4-BE49-F238E27FC236}">
                <a16:creationId xmlns:a16="http://schemas.microsoft.com/office/drawing/2014/main" id="{4646B1D4-4348-4253-8107-8DA2862346E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8201" y="-58189"/>
            <a:ext cx="3111068" cy="463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abduc_big">
            <a:extLst>
              <a:ext uri="{FF2B5EF4-FFF2-40B4-BE49-F238E27FC236}">
                <a16:creationId xmlns:a16="http://schemas.microsoft.com/office/drawing/2014/main" id="{4B15490A-DCC5-49CF-9CBC-6BC8CC463E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0888" y="0"/>
            <a:ext cx="3059303" cy="4577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1363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additive="base">
                                        <p:cTn id="3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9"/>
                                        </p:tgtEl>
                                        <p:attrNameLst>
                                          <p:attrName>ppt_x</p:attrName>
                                        </p:attrNameLst>
                                      </p:cBhvr>
                                      <p:tavLst>
                                        <p:tav tm="0">
                                          <p:val>
                                            <p:strVal val="ppt_x"/>
                                          </p:val>
                                        </p:tav>
                                        <p:tav tm="100000">
                                          <p:val>
                                            <p:strVal val="ppt_x"/>
                                          </p:val>
                                        </p:tav>
                                      </p:tavLst>
                                    </p:anim>
                                    <p:anim calcmode="lin" valueType="num">
                                      <p:cBhvr additive="base">
                                        <p:cTn id="49" dur="500"/>
                                        <p:tgtEl>
                                          <p:spTgt spid="9"/>
                                        </p:tgtEl>
                                        <p:attrNameLst>
                                          <p:attrName>ppt_y</p:attrName>
                                        </p:attrNameLst>
                                      </p:cBhvr>
                                      <p:tavLst>
                                        <p:tav tm="0">
                                          <p:val>
                                            <p:strVal val="ppt_y"/>
                                          </p:val>
                                        </p:tav>
                                        <p:tav tm="100000">
                                          <p:val>
                                            <p:strVal val="1+ppt_h/2"/>
                                          </p:val>
                                        </p:tav>
                                      </p:tavLst>
                                    </p:anim>
                                    <p:set>
                                      <p:cBhvr>
                                        <p:cTn id="50" dur="1" fill="hold">
                                          <p:stCondLst>
                                            <p:cond delay="499"/>
                                          </p:stCondLst>
                                        </p:cTn>
                                        <p:tgtEl>
                                          <p:spTgt spid="9"/>
                                        </p:tgtEl>
                                        <p:attrNameLst>
                                          <p:attrName>style.visibility</p:attrName>
                                        </p:attrNameLst>
                                      </p:cBhvr>
                                      <p:to>
                                        <p:strVal val="hidden"/>
                                      </p:to>
                                    </p:set>
                                  </p:childTnLst>
                                </p:cTn>
                              </p:par>
                            </p:childTnLst>
                          </p:cTn>
                        </p:par>
                        <p:par>
                          <p:cTn id="51" fill="hold">
                            <p:stCondLst>
                              <p:cond delay="500"/>
                            </p:stCondLst>
                            <p:childTnLst>
                              <p:par>
                                <p:cTn id="52" presetID="2" presetClass="entr" presetSubtype="4"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xit" presetSubtype="4" fill="hold" nodeType="clickEffect">
                                  <p:stCondLst>
                                    <p:cond delay="0"/>
                                  </p:stCondLst>
                                  <p:childTnLst>
                                    <p:anim calcmode="lin" valueType="num">
                                      <p:cBhvr additive="base">
                                        <p:cTn id="59" dur="500"/>
                                        <p:tgtEl>
                                          <p:spTgt spid="8"/>
                                        </p:tgtEl>
                                        <p:attrNameLst>
                                          <p:attrName>ppt_x</p:attrName>
                                        </p:attrNameLst>
                                      </p:cBhvr>
                                      <p:tavLst>
                                        <p:tav tm="0">
                                          <p:val>
                                            <p:strVal val="ppt_x"/>
                                          </p:val>
                                        </p:tav>
                                        <p:tav tm="100000">
                                          <p:val>
                                            <p:strVal val="ppt_x"/>
                                          </p:val>
                                        </p:tav>
                                      </p:tavLst>
                                    </p:anim>
                                    <p:anim calcmode="lin" valueType="num">
                                      <p:cBhvr additive="base">
                                        <p:cTn id="60" dur="500"/>
                                        <p:tgtEl>
                                          <p:spTgt spid="8"/>
                                        </p:tgtEl>
                                        <p:attrNameLst>
                                          <p:attrName>ppt_y</p:attrName>
                                        </p:attrNameLst>
                                      </p:cBhvr>
                                      <p:tavLst>
                                        <p:tav tm="0">
                                          <p:val>
                                            <p:strVal val="ppt_y"/>
                                          </p:val>
                                        </p:tav>
                                        <p:tav tm="100000">
                                          <p:val>
                                            <p:strVal val="1+ppt_h/2"/>
                                          </p:val>
                                        </p:tav>
                                      </p:tavLst>
                                    </p:anim>
                                    <p:set>
                                      <p:cBhvr>
                                        <p:cTn id="61" dur="1" fill="hold">
                                          <p:stCondLst>
                                            <p:cond delay="499"/>
                                          </p:stCondLst>
                                        </p:cTn>
                                        <p:tgtEl>
                                          <p:spTgt spid="8"/>
                                        </p:tgtEl>
                                        <p:attrNameLst>
                                          <p:attrName>style.visibility</p:attrName>
                                        </p:attrNameLst>
                                      </p:cBhvr>
                                      <p:to>
                                        <p:strVal val="hidden"/>
                                      </p:to>
                                    </p:set>
                                  </p:childTnLst>
                                </p:cTn>
                              </p:par>
                            </p:childTnLst>
                          </p:cTn>
                        </p:par>
                        <p:par>
                          <p:cTn id="62" fill="hold">
                            <p:stCondLst>
                              <p:cond delay="500"/>
                            </p:stCondLst>
                            <p:childTnLst>
                              <p:par>
                                <p:cTn id="63" presetID="2" presetClass="entr" presetSubtype="4" fill="hold"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500" fill="hold"/>
                                        <p:tgtEl>
                                          <p:spTgt spid="5"/>
                                        </p:tgtEl>
                                        <p:attrNameLst>
                                          <p:attrName>ppt_x</p:attrName>
                                        </p:attrNameLst>
                                      </p:cBhvr>
                                      <p:tavLst>
                                        <p:tav tm="0">
                                          <p:val>
                                            <p:strVal val="#ppt_x"/>
                                          </p:val>
                                        </p:tav>
                                        <p:tav tm="100000">
                                          <p:val>
                                            <p:strVal val="#ppt_x"/>
                                          </p:val>
                                        </p:tav>
                                      </p:tavLst>
                                    </p:anim>
                                    <p:anim calcmode="lin" valueType="num">
                                      <p:cBhvr additive="base">
                                        <p:cTn id="6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651" y="1786463"/>
            <a:ext cx="8017950" cy="4382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Connettore 2 2"/>
          <p:cNvCxnSpPr/>
          <p:nvPr/>
        </p:nvCxnSpPr>
        <p:spPr>
          <a:xfrm flipH="1">
            <a:off x="6766340" y="3083370"/>
            <a:ext cx="1782261" cy="1009857"/>
          </a:xfrm>
          <a:prstGeom prst="straightConnector1">
            <a:avLst/>
          </a:prstGeom>
          <a:ln w="412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 name="CasellaDiTesto 8"/>
          <p:cNvSpPr txBox="1"/>
          <p:nvPr/>
        </p:nvSpPr>
        <p:spPr>
          <a:xfrm>
            <a:off x="704079" y="205384"/>
            <a:ext cx="8161625" cy="984885"/>
          </a:xfrm>
          <a:prstGeom prst="rect">
            <a:avLst/>
          </a:prstGeom>
          <a:noFill/>
        </p:spPr>
        <p:txBody>
          <a:bodyPr wrap="square" rtlCol="0">
            <a:spAutoFit/>
          </a:bodyPr>
          <a:lstStyle/>
          <a:p>
            <a:r>
              <a:rPr lang="en-US" sz="2000" dirty="0">
                <a:solidFill>
                  <a:srgbClr val="002060"/>
                </a:solidFill>
                <a:latin typeface="Arial" panose="020B0604020202020204" pitchFamily="34" charset="0"/>
                <a:cs typeface="Arial" panose="020B0604020202020204" pitchFamily="34" charset="0"/>
              </a:rPr>
              <a:t>Beyond Syllogistic Deduction: The Need of «Leading Away»</a:t>
            </a:r>
          </a:p>
          <a:p>
            <a:r>
              <a:rPr lang="it-IT" sz="2000" dirty="0">
                <a:solidFill>
                  <a:srgbClr val="002060"/>
                </a:solidFill>
                <a:latin typeface="Arial" panose="020B0604020202020204" pitchFamily="34" charset="0"/>
                <a:cs typeface="Arial" panose="020B0604020202020204" pitchFamily="34" charset="0"/>
              </a:rPr>
              <a:t>Eco-Cognitive  </a:t>
            </a:r>
            <a:r>
              <a:rPr lang="it-IT" sz="2000" dirty="0" err="1">
                <a:solidFill>
                  <a:srgbClr val="002060"/>
                </a:solidFill>
                <a:latin typeface="Arial" panose="020B0604020202020204" pitchFamily="34" charset="0"/>
                <a:cs typeface="Arial" panose="020B0604020202020204" pitchFamily="34" charset="0"/>
              </a:rPr>
              <a:t>Situatedness</a:t>
            </a:r>
            <a:r>
              <a:rPr lang="it-IT" sz="2000" dirty="0">
                <a:solidFill>
                  <a:srgbClr val="002060"/>
                </a:solidFill>
                <a:latin typeface="Arial" panose="020B0604020202020204" pitchFamily="34" charset="0"/>
                <a:cs typeface="Arial" panose="020B0604020202020204" pitchFamily="34" charset="0"/>
              </a:rPr>
              <a:t> (</a:t>
            </a:r>
            <a:r>
              <a:rPr lang="it-IT" sz="2000" dirty="0" err="1">
                <a:solidFill>
                  <a:srgbClr val="002060"/>
                </a:solidFill>
                <a:latin typeface="Arial" panose="020B0604020202020204" pitchFamily="34" charset="0"/>
                <a:cs typeface="Arial" panose="020B0604020202020204" pitchFamily="34" charset="0"/>
              </a:rPr>
              <a:t>Abduction</a:t>
            </a:r>
            <a:r>
              <a:rPr lang="it-IT" sz="2000" dirty="0">
                <a:solidFill>
                  <a:srgbClr val="002060"/>
                </a:solidFill>
                <a:latin typeface="Arial" panose="020B0604020202020204" pitchFamily="34" charset="0"/>
                <a:cs typeface="Arial" panose="020B0604020202020204" pitchFamily="34" charset="0"/>
              </a:rPr>
              <a:t>) -  </a:t>
            </a:r>
            <a:r>
              <a:rPr lang="it-IT" sz="2000" dirty="0" err="1">
                <a:solidFill>
                  <a:srgbClr val="002060"/>
                </a:solidFill>
                <a:latin typeface="Arial" panose="020B0604020202020204" pitchFamily="34" charset="0"/>
                <a:cs typeface="Arial" panose="020B0604020202020204" pitchFamily="34" charset="0"/>
              </a:rPr>
              <a:t>Aristotle</a:t>
            </a:r>
            <a:r>
              <a:rPr lang="it-IT" sz="2000" dirty="0">
                <a:solidFill>
                  <a:srgbClr val="002060"/>
                </a:solidFill>
                <a:latin typeface="Arial" panose="020B0604020202020204" pitchFamily="34" charset="0"/>
                <a:cs typeface="Arial" panose="020B0604020202020204" pitchFamily="34" charset="0"/>
              </a:rPr>
              <a:t>, </a:t>
            </a:r>
            <a:r>
              <a:rPr lang="it-IT" sz="2000" i="1" dirty="0" err="1">
                <a:solidFill>
                  <a:srgbClr val="002060"/>
                </a:solidFill>
                <a:latin typeface="Arial" panose="020B0604020202020204" pitchFamily="34" charset="0"/>
                <a:cs typeface="Arial" panose="020B0604020202020204" pitchFamily="34" charset="0"/>
              </a:rPr>
              <a:t>Prior</a:t>
            </a:r>
            <a:r>
              <a:rPr lang="it-IT" sz="2000" i="1" dirty="0">
                <a:solidFill>
                  <a:srgbClr val="002060"/>
                </a:solidFill>
                <a:latin typeface="Arial" panose="020B0604020202020204" pitchFamily="34" charset="0"/>
                <a:cs typeface="Arial" panose="020B0604020202020204" pitchFamily="34" charset="0"/>
              </a:rPr>
              <a:t> Analytics </a:t>
            </a:r>
          </a:p>
          <a:p>
            <a:r>
              <a:rPr lang="it-IT" i="1" dirty="0">
                <a:solidFill>
                  <a:srgbClr val="002060"/>
                </a:solidFill>
                <a:latin typeface="Arial" panose="020B0604020202020204" pitchFamily="34" charset="0"/>
                <a:cs typeface="Arial" panose="020B0604020202020204" pitchFamily="34" charset="0"/>
              </a:rPr>
              <a:t> -</a:t>
            </a:r>
            <a:r>
              <a:rPr lang="it-IT" sz="1600" i="1" dirty="0">
                <a:solidFill>
                  <a:srgbClr val="002060"/>
                </a:solidFill>
                <a:latin typeface="Arial" panose="020B0604020202020204" pitchFamily="34" charset="0"/>
                <a:cs typeface="Arial" panose="020B0604020202020204" pitchFamily="34" charset="0"/>
              </a:rPr>
              <a:t>&gt;  </a:t>
            </a:r>
            <a:r>
              <a:rPr lang="it-IT" sz="1600" i="1" dirty="0" err="1">
                <a:solidFill>
                  <a:srgbClr val="002060"/>
                </a:solidFill>
                <a:latin typeface="Arial" panose="020B0604020202020204" pitchFamily="34" charset="0"/>
                <a:cs typeface="Arial" panose="020B0604020202020204" pitchFamily="34" charset="0"/>
              </a:rPr>
              <a:t>Naturalization</a:t>
            </a:r>
            <a:r>
              <a:rPr lang="it-IT" sz="1600" i="1" dirty="0">
                <a:solidFill>
                  <a:srgbClr val="002060"/>
                </a:solidFill>
                <a:latin typeface="Arial" panose="020B0604020202020204" pitchFamily="34" charset="0"/>
                <a:cs typeface="Arial" panose="020B0604020202020204" pitchFamily="34" charset="0"/>
              </a:rPr>
              <a:t> of </a:t>
            </a:r>
            <a:r>
              <a:rPr lang="it-IT" sz="1600" i="1" dirty="0" err="1">
                <a:solidFill>
                  <a:srgbClr val="002060"/>
                </a:solidFill>
                <a:latin typeface="Arial" panose="020B0604020202020204" pitchFamily="34" charset="0"/>
                <a:cs typeface="Arial" panose="020B0604020202020204" pitchFamily="34" charset="0"/>
              </a:rPr>
              <a:t>Logic</a:t>
            </a:r>
            <a:endParaRPr lang="it-IT" sz="2000" i="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943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74642" y="1350147"/>
            <a:ext cx="8407594" cy="1138773"/>
          </a:xfrm>
          <a:prstGeom prst="rect">
            <a:avLst/>
          </a:prstGeom>
        </p:spPr>
        <p:txBody>
          <a:bodyPr wrap="square">
            <a:spAutoFit/>
          </a:bodyPr>
          <a:lstStyle/>
          <a:p>
            <a:r>
              <a:rPr lang="en-US" sz="1700" b="1" dirty="0">
                <a:latin typeface="Arial" panose="020B0604020202020204" pitchFamily="34" charset="0"/>
                <a:cs typeface="Arial" panose="020B0604020202020204" pitchFamily="34" charset="0"/>
              </a:rPr>
              <a:t>Relevance and plausibility in abductive reasoning have to be relativized and so</a:t>
            </a:r>
          </a:p>
          <a:p>
            <a:r>
              <a:rPr lang="en-US" sz="1700" b="1" dirty="0">
                <a:latin typeface="Arial" panose="020B0604020202020204" pitchFamily="34" charset="0"/>
                <a:cs typeface="Arial" panose="020B0604020202020204" pitchFamily="34" charset="0"/>
              </a:rPr>
              <a:t>the epistemologically embarrassing concepts of </a:t>
            </a:r>
            <a:r>
              <a:rPr lang="en-US" sz="1700" b="1" u="sng" dirty="0">
                <a:latin typeface="Arial" panose="020B0604020202020204" pitchFamily="34" charset="0"/>
                <a:cs typeface="Arial" panose="020B0604020202020204" pitchFamily="34" charset="0"/>
              </a:rPr>
              <a:t>irrelevance</a:t>
            </a:r>
            <a:r>
              <a:rPr lang="en-US" sz="1700" b="1" dirty="0">
                <a:latin typeface="Arial" panose="020B0604020202020204" pitchFamily="34" charset="0"/>
                <a:cs typeface="Arial" panose="020B0604020202020204" pitchFamily="34" charset="0"/>
              </a:rPr>
              <a:t> and </a:t>
            </a:r>
            <a:r>
              <a:rPr lang="en-US" sz="1700" b="1" u="sng" dirty="0">
                <a:latin typeface="Arial" panose="020B0604020202020204" pitchFamily="34" charset="0"/>
                <a:cs typeface="Arial" panose="020B0604020202020204" pitchFamily="34" charset="0"/>
              </a:rPr>
              <a:t>implausibility </a:t>
            </a:r>
            <a:r>
              <a:rPr lang="en-US" sz="1700" b="1" dirty="0">
                <a:latin typeface="Arial" panose="020B0604020202020204" pitchFamily="34" charset="0"/>
                <a:cs typeface="Arial" panose="020B0604020202020204" pitchFamily="34" charset="0"/>
              </a:rPr>
              <a:t>exculpated: in an eco-cognitive perspective they are not always offensive to reason.</a:t>
            </a:r>
            <a:endParaRPr lang="it-IT" sz="1700" b="1" dirty="0">
              <a:latin typeface="Arial" panose="020B0604020202020204" pitchFamily="34" charset="0"/>
              <a:cs typeface="Arial" panose="020B0604020202020204" pitchFamily="34" charset="0"/>
            </a:endParaRPr>
          </a:p>
        </p:txBody>
      </p:sp>
      <p:sp>
        <p:nvSpPr>
          <p:cNvPr id="3" name="Rettangolo 2"/>
          <p:cNvSpPr/>
          <p:nvPr/>
        </p:nvSpPr>
        <p:spPr>
          <a:xfrm>
            <a:off x="374642" y="2649200"/>
            <a:ext cx="8833384" cy="3493264"/>
          </a:xfrm>
          <a:prstGeom prst="rect">
            <a:avLst/>
          </a:prstGeom>
        </p:spPr>
        <p:txBody>
          <a:bodyPr wrap="square">
            <a:spAutoFit/>
          </a:bodyPr>
          <a:lstStyle/>
          <a:p>
            <a:r>
              <a:rPr lang="en-US" sz="1700" dirty="0">
                <a:latin typeface="Arial" panose="020B0604020202020204" pitchFamily="34" charset="0"/>
                <a:cs typeface="Arial" panose="020B0604020202020204" pitchFamily="34" charset="0"/>
              </a:rPr>
              <a:t>When </a:t>
            </a:r>
            <a:r>
              <a:rPr lang="en-US" sz="1700" dirty="0" err="1">
                <a:latin typeface="Arial" panose="020B0604020202020204" pitchFamily="34" charset="0"/>
                <a:cs typeface="Arial" panose="020B0604020202020204" pitchFamily="34" charset="0"/>
              </a:rPr>
              <a:t>Feyerabend</a:t>
            </a:r>
            <a:r>
              <a:rPr lang="en-US" sz="1700" dirty="0">
                <a:latin typeface="Arial" panose="020B0604020202020204" pitchFamily="34" charset="0"/>
                <a:cs typeface="Arial" panose="020B0604020202020204" pitchFamily="34" charset="0"/>
              </a:rPr>
              <a:t> in the famous </a:t>
            </a:r>
            <a:r>
              <a:rPr lang="en-US" sz="1700" i="1" dirty="0">
                <a:latin typeface="Arial" panose="020B0604020202020204" pitchFamily="34" charset="0"/>
                <a:cs typeface="Arial" panose="020B0604020202020204" pitchFamily="34" charset="0"/>
              </a:rPr>
              <a:t>Against Method </a:t>
            </a:r>
            <a:r>
              <a:rPr lang="en-US" sz="1700" dirty="0">
                <a:latin typeface="Arial" panose="020B0604020202020204" pitchFamily="34" charset="0"/>
                <a:cs typeface="Arial" panose="020B0604020202020204" pitchFamily="34" charset="0"/>
              </a:rPr>
              <a:t>emphasizes the role of what he calls “</a:t>
            </a:r>
            <a:r>
              <a:rPr lang="en-US" sz="1700" dirty="0" err="1">
                <a:latin typeface="Arial" panose="020B0604020202020204" pitchFamily="34" charset="0"/>
                <a:cs typeface="Arial" panose="020B0604020202020204" pitchFamily="34" charset="0"/>
              </a:rPr>
              <a:t>counterinduction</a:t>
            </a:r>
            <a:r>
              <a:rPr lang="en-US" sz="1700" dirty="0">
                <a:latin typeface="Arial" panose="020B0604020202020204" pitchFamily="34" charset="0"/>
                <a:cs typeface="Arial" panose="020B0604020202020204" pitchFamily="34" charset="0"/>
              </a:rPr>
              <a:t>”, he is just presenting to us the complete unreasonable and unwarranted character of scientific discovery</a:t>
            </a:r>
            <a:r>
              <a:rPr lang="en-US" sz="1700" b="1" dirty="0">
                <a:latin typeface="Arial" panose="020B0604020202020204" pitchFamily="34" charset="0"/>
                <a:cs typeface="Arial" panose="020B0604020202020204" pitchFamily="34" charset="0"/>
              </a:rPr>
              <a:t>: the guessed hypothesis could be</a:t>
            </a:r>
          </a:p>
          <a:p>
            <a:r>
              <a:rPr lang="en-US" sz="1700" b="1" dirty="0">
                <a:latin typeface="Arial" panose="020B0604020202020204" pitchFamily="34" charset="0"/>
                <a:cs typeface="Arial" panose="020B0604020202020204" pitchFamily="34" charset="0"/>
              </a:rPr>
              <a:t>devoid of relevance to the problem in the framework of the upholders of the rival</a:t>
            </a:r>
          </a:p>
          <a:p>
            <a:r>
              <a:rPr lang="en-US" sz="1700" b="1" dirty="0">
                <a:latin typeface="Arial" panose="020B0604020202020204" pitchFamily="34" charset="0"/>
                <a:cs typeface="Arial" panose="020B0604020202020204" pitchFamily="34" charset="0"/>
              </a:rPr>
              <a:t>theory but also, even if not necessarily, in the perspective of the agent herself that</a:t>
            </a:r>
          </a:p>
          <a:p>
            <a:r>
              <a:rPr lang="en-US" sz="1700" b="1" dirty="0">
                <a:latin typeface="Arial" panose="020B0604020202020204" pitchFamily="34" charset="0"/>
                <a:cs typeface="Arial" panose="020B0604020202020204" pitchFamily="34" charset="0"/>
              </a:rPr>
              <a:t>– paradoxically – guessed the new “strange” hypothesis</a:t>
            </a:r>
            <a:r>
              <a:rPr lang="en-US" sz="17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1700" dirty="0">
                <a:latin typeface="Arial" panose="020B0604020202020204" pitchFamily="34" charset="0"/>
                <a:cs typeface="Arial" panose="020B0604020202020204" pitchFamily="34" charset="0"/>
              </a:rPr>
              <a:t>Of course the relevance requirement is related to the current state of knowledge of both agonists. However,</a:t>
            </a:r>
          </a:p>
          <a:p>
            <a:r>
              <a:rPr lang="en-US" sz="1700" dirty="0">
                <a:latin typeface="Arial" panose="020B0604020202020204" pitchFamily="34" charset="0"/>
                <a:cs typeface="Arial" panose="020B0604020202020204" pitchFamily="34" charset="0"/>
              </a:rPr>
              <a:t>the new hypothesis can result “relevant” later on, for example when recognized as</a:t>
            </a:r>
          </a:p>
          <a:p>
            <a:r>
              <a:rPr lang="en-US" sz="1700" dirty="0">
                <a:latin typeface="Arial" panose="020B0604020202020204" pitchFamily="34" charset="0"/>
                <a:cs typeface="Arial" panose="020B0604020202020204" pitchFamily="34" charset="0"/>
              </a:rPr>
              <a:t>a genuine new discovery. To summarize, candidates to be solutions which seem</a:t>
            </a:r>
          </a:p>
          <a:p>
            <a:r>
              <a:rPr lang="en-US" sz="1700" dirty="0">
                <a:latin typeface="Arial" panose="020B0604020202020204" pitchFamily="34" charset="0"/>
                <a:cs typeface="Arial" panose="020B0604020202020204" pitchFamily="34" charset="0"/>
              </a:rPr>
              <a:t>weird – irrelevant – soon can become relevant if they are recognized as solutions.</a:t>
            </a:r>
          </a:p>
          <a:p>
            <a:r>
              <a:rPr lang="en-US" sz="1700" dirty="0">
                <a:latin typeface="Arial" panose="020B0604020202020204" pitchFamily="34" charset="0"/>
                <a:cs typeface="Arial" panose="020B0604020202020204" pitchFamily="34" charset="0"/>
              </a:rPr>
              <a:t>To make an example, the strange Cartesian hypothesis of a </a:t>
            </a:r>
            <a:r>
              <a:rPr lang="en-US" sz="1700" i="1" dirty="0">
                <a:latin typeface="Arial" panose="020B0604020202020204" pitchFamily="34" charset="0"/>
                <a:cs typeface="Arial" panose="020B0604020202020204" pitchFamily="34" charset="0"/>
              </a:rPr>
              <a:t>plenum vortices</a:t>
            </a:r>
          </a:p>
          <a:p>
            <a:r>
              <a:rPr lang="en-US" sz="1700" dirty="0">
                <a:latin typeface="Arial" panose="020B0604020202020204" pitchFamily="34" charset="0"/>
                <a:cs typeface="Arial" panose="020B0604020202020204" pitchFamily="34" charset="0"/>
              </a:rPr>
              <a:t>made of particles, destroyed by the Newtonian concept of action at distance, later</a:t>
            </a:r>
          </a:p>
          <a:p>
            <a:r>
              <a:rPr lang="en-US" sz="1700" dirty="0">
                <a:latin typeface="Arial" panose="020B0604020202020204" pitchFamily="34" charset="0"/>
                <a:cs typeface="Arial" panose="020B0604020202020204" pitchFamily="34" charset="0"/>
              </a:rPr>
              <a:t>on appeared more rational and fully compatible with the </a:t>
            </a:r>
            <a:r>
              <a:rPr lang="en-US" sz="1700" dirty="0" err="1">
                <a:latin typeface="Arial" panose="020B0604020202020204" pitchFamily="34" charset="0"/>
                <a:cs typeface="Arial" panose="020B0604020202020204" pitchFamily="34" charset="0"/>
              </a:rPr>
              <a:t>Einstenian</a:t>
            </a:r>
            <a:r>
              <a:rPr lang="en-US" sz="1700" dirty="0">
                <a:latin typeface="Arial" panose="020B0604020202020204" pitchFamily="34" charset="0"/>
                <a:cs typeface="Arial" panose="020B0604020202020204" pitchFamily="34" charset="0"/>
              </a:rPr>
              <a:t> framework</a:t>
            </a:r>
            <a:r>
              <a:rPr lang="en-US" sz="1700" dirty="0"/>
              <a:t>.</a:t>
            </a:r>
            <a:endParaRPr lang="it-IT" sz="1700" dirty="0"/>
          </a:p>
        </p:txBody>
      </p:sp>
      <p:sp>
        <p:nvSpPr>
          <p:cNvPr id="4" name="Titolo 1"/>
          <p:cNvSpPr txBox="1">
            <a:spLocks/>
          </p:cNvSpPr>
          <p:nvPr/>
        </p:nvSpPr>
        <p:spPr>
          <a:xfrm>
            <a:off x="463639" y="-9680"/>
            <a:ext cx="8229600" cy="1143000"/>
          </a:xfrm>
          <a:prstGeom prst="rect">
            <a:avLst/>
          </a:prstGeom>
        </p:spPr>
        <p:txBody>
          <a:bodyPr/>
          <a:lstStyle>
            <a:lvl1pPr algn="ctr" rtl="0" eaLnBrk="0" fontAlgn="base" hangingPunct="0">
              <a:spcBef>
                <a:spcPct val="0"/>
              </a:spcBef>
              <a:spcAft>
                <a:spcPct val="0"/>
              </a:spcAft>
              <a:defRPr sz="4600" kern="12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Calisto MT" pitchFamily="18" charset="0"/>
              </a:defRPr>
            </a:lvl2pPr>
            <a:lvl3pPr algn="ctr" rtl="0" eaLnBrk="0" fontAlgn="base" hangingPunct="0">
              <a:spcBef>
                <a:spcPct val="0"/>
              </a:spcBef>
              <a:spcAft>
                <a:spcPct val="0"/>
              </a:spcAft>
              <a:defRPr sz="4600">
                <a:solidFill>
                  <a:schemeClr val="bg1"/>
                </a:solidFill>
                <a:latin typeface="Calisto MT" pitchFamily="18" charset="0"/>
              </a:defRPr>
            </a:lvl3pPr>
            <a:lvl4pPr algn="ctr" rtl="0" eaLnBrk="0" fontAlgn="base" hangingPunct="0">
              <a:spcBef>
                <a:spcPct val="0"/>
              </a:spcBef>
              <a:spcAft>
                <a:spcPct val="0"/>
              </a:spcAft>
              <a:defRPr sz="4600">
                <a:solidFill>
                  <a:schemeClr val="bg1"/>
                </a:solidFill>
                <a:latin typeface="Calisto MT" pitchFamily="18" charset="0"/>
              </a:defRPr>
            </a:lvl4pPr>
            <a:lvl5pPr algn="ctr" rtl="0" eaLnBrk="0" fontAlgn="base" hangingPunct="0">
              <a:spcBef>
                <a:spcPct val="0"/>
              </a:spcBef>
              <a:spcAft>
                <a:spcPct val="0"/>
              </a:spcAft>
              <a:defRPr sz="4600">
                <a:solidFill>
                  <a:schemeClr val="bg1"/>
                </a:solidFill>
                <a:latin typeface="Calisto MT" pitchFamily="18" charset="0"/>
              </a:defRPr>
            </a:lvl5pPr>
            <a:lvl6pPr marL="457200" algn="ctr" rtl="0" fontAlgn="base">
              <a:spcBef>
                <a:spcPct val="0"/>
              </a:spcBef>
              <a:spcAft>
                <a:spcPct val="0"/>
              </a:spcAft>
              <a:defRPr sz="4600">
                <a:solidFill>
                  <a:schemeClr val="bg1"/>
                </a:solidFill>
                <a:latin typeface="Calisto MT" pitchFamily="18" charset="0"/>
              </a:defRPr>
            </a:lvl6pPr>
            <a:lvl7pPr marL="914400" algn="ctr" rtl="0" fontAlgn="base">
              <a:spcBef>
                <a:spcPct val="0"/>
              </a:spcBef>
              <a:spcAft>
                <a:spcPct val="0"/>
              </a:spcAft>
              <a:defRPr sz="4600">
                <a:solidFill>
                  <a:schemeClr val="bg1"/>
                </a:solidFill>
                <a:latin typeface="Calisto MT" pitchFamily="18" charset="0"/>
              </a:defRPr>
            </a:lvl7pPr>
            <a:lvl8pPr marL="1371600" algn="ctr" rtl="0" fontAlgn="base">
              <a:spcBef>
                <a:spcPct val="0"/>
              </a:spcBef>
              <a:spcAft>
                <a:spcPct val="0"/>
              </a:spcAft>
              <a:defRPr sz="4600">
                <a:solidFill>
                  <a:schemeClr val="bg1"/>
                </a:solidFill>
                <a:latin typeface="Calisto MT" pitchFamily="18" charset="0"/>
              </a:defRPr>
            </a:lvl8pPr>
            <a:lvl9pPr marL="1828800" algn="ctr" rtl="0" fontAlgn="base">
              <a:spcBef>
                <a:spcPct val="0"/>
              </a:spcBef>
              <a:spcAft>
                <a:spcPct val="0"/>
              </a:spcAft>
              <a:defRPr sz="4600">
                <a:solidFill>
                  <a:schemeClr val="bg1"/>
                </a:solidFill>
                <a:latin typeface="Calisto MT" pitchFamily="18" charset="0"/>
              </a:defRPr>
            </a:lvl9pPr>
          </a:lstStyle>
          <a:p>
            <a:pPr eaLnBrk="1" hangingPunct="1"/>
            <a:r>
              <a:rPr lang="en-US" altLang="it-IT" sz="3600" dirty="0">
                <a:solidFill>
                  <a:srgbClr val="002060"/>
                </a:solidFill>
                <a:latin typeface="Arial" panose="020B0604020202020204" pitchFamily="34" charset="0"/>
                <a:cs typeface="Arial" panose="020B0604020202020204" pitchFamily="34" charset="0"/>
              </a:rPr>
              <a:t>Irrelevance and Implausibility Exculpated</a:t>
            </a:r>
            <a:endParaRPr lang="en-US" altLang="it-IT" sz="24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871126"/>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DB44CFCF-9B48-4DAC-91FD-680D113610D1}"/>
              </a:ext>
            </a:extLst>
          </p:cNvPr>
          <p:cNvPicPr>
            <a:picLocks noChangeAspect="1"/>
          </p:cNvPicPr>
          <p:nvPr/>
        </p:nvPicPr>
        <p:blipFill>
          <a:blip r:embed="rId2"/>
          <a:stretch>
            <a:fillRect/>
          </a:stretch>
        </p:blipFill>
        <p:spPr>
          <a:xfrm>
            <a:off x="540867" y="5661859"/>
            <a:ext cx="2659533" cy="523718"/>
          </a:xfrm>
          <a:prstGeom prst="rect">
            <a:avLst/>
          </a:prstGeom>
        </p:spPr>
      </p:pic>
      <p:sp>
        <p:nvSpPr>
          <p:cNvPr id="2" name="Rettangolo 1"/>
          <p:cNvSpPr/>
          <p:nvPr/>
        </p:nvSpPr>
        <p:spPr>
          <a:xfrm>
            <a:off x="368202" y="1587472"/>
            <a:ext cx="8407594" cy="615553"/>
          </a:xfrm>
          <a:prstGeom prst="rect">
            <a:avLst/>
          </a:prstGeom>
        </p:spPr>
        <p:txBody>
          <a:bodyPr wrap="square">
            <a:spAutoFit/>
          </a:bodyPr>
          <a:lstStyle/>
          <a:p>
            <a:r>
              <a:rPr lang="en-US" sz="1700" dirty="0">
                <a:latin typeface="Arial" panose="020B0604020202020204" pitchFamily="34" charset="0"/>
                <a:cs typeface="Arial" panose="020B0604020202020204" pitchFamily="34" charset="0"/>
              </a:rPr>
              <a:t>the fill-up problem, that is finding hypotheses, should consist in a logic </a:t>
            </a:r>
            <a:r>
              <a:rPr lang="en-US" sz="1700" i="1" dirty="0">
                <a:latin typeface="Arial" panose="020B0604020202020204" pitchFamily="34" charset="0"/>
                <a:cs typeface="Arial" panose="020B0604020202020204" pitchFamily="34" charset="0"/>
              </a:rPr>
              <a:t>eco-cognitively disciplined </a:t>
            </a:r>
            <a:r>
              <a:rPr lang="en-US" sz="1700" dirty="0">
                <a:latin typeface="Arial" panose="020B0604020202020204" pitchFamily="34" charset="0"/>
                <a:cs typeface="Arial" panose="020B0604020202020204" pitchFamily="34" charset="0"/>
              </a:rPr>
              <a:t>and </a:t>
            </a:r>
            <a:r>
              <a:rPr lang="en-US" sz="1700" i="1" dirty="0">
                <a:latin typeface="Arial" panose="020B0604020202020204" pitchFamily="34" charset="0"/>
                <a:cs typeface="Arial" panose="020B0604020202020204" pitchFamily="34" charset="0"/>
              </a:rPr>
              <a:t>multimodally </a:t>
            </a:r>
            <a:r>
              <a:rPr lang="en-US" sz="1700" dirty="0">
                <a:latin typeface="Arial" panose="020B0604020202020204" pitchFamily="34" charset="0"/>
                <a:cs typeface="Arial" panose="020B0604020202020204" pitchFamily="34" charset="0"/>
              </a:rPr>
              <a:t>built </a:t>
            </a:r>
            <a:endParaRPr lang="it-IT" sz="1700" b="1" dirty="0">
              <a:latin typeface="Arial" panose="020B0604020202020204" pitchFamily="34" charset="0"/>
              <a:cs typeface="Arial" panose="020B0604020202020204" pitchFamily="34" charset="0"/>
            </a:endParaRPr>
          </a:p>
        </p:txBody>
      </p:sp>
      <p:sp>
        <p:nvSpPr>
          <p:cNvPr id="3" name="Rettangolo 2"/>
          <p:cNvSpPr/>
          <p:nvPr/>
        </p:nvSpPr>
        <p:spPr>
          <a:xfrm>
            <a:off x="374642" y="2649200"/>
            <a:ext cx="8833384" cy="353943"/>
          </a:xfrm>
          <a:prstGeom prst="rect">
            <a:avLst/>
          </a:prstGeom>
        </p:spPr>
        <p:txBody>
          <a:bodyPr wrap="square">
            <a:spAutoFit/>
          </a:bodyPr>
          <a:lstStyle/>
          <a:p>
            <a:r>
              <a:rPr lang="en-US" sz="1700" dirty="0" err="1">
                <a:latin typeface="Arial" panose="020B0604020202020204" pitchFamily="34" charset="0"/>
                <a:cs typeface="Arial" panose="020B0604020202020204" pitchFamily="34" charset="0"/>
              </a:rPr>
              <a:t>amework</a:t>
            </a:r>
            <a:r>
              <a:rPr lang="en-US" sz="1700" dirty="0"/>
              <a:t>.</a:t>
            </a:r>
            <a:endParaRPr lang="it-IT" sz="1700" dirty="0"/>
          </a:p>
        </p:txBody>
      </p:sp>
      <p:sp>
        <p:nvSpPr>
          <p:cNvPr id="4" name="Titolo 1"/>
          <p:cNvSpPr txBox="1">
            <a:spLocks/>
          </p:cNvSpPr>
          <p:nvPr/>
        </p:nvSpPr>
        <p:spPr>
          <a:xfrm>
            <a:off x="463639" y="122943"/>
            <a:ext cx="8229600" cy="1143000"/>
          </a:xfrm>
          <a:prstGeom prst="rect">
            <a:avLst/>
          </a:prstGeom>
        </p:spPr>
        <p:txBody>
          <a:bodyPr/>
          <a:lstStyle>
            <a:lvl1pPr algn="ctr" rtl="0" eaLnBrk="0" fontAlgn="base" hangingPunct="0">
              <a:spcBef>
                <a:spcPct val="0"/>
              </a:spcBef>
              <a:spcAft>
                <a:spcPct val="0"/>
              </a:spcAft>
              <a:defRPr sz="4600" kern="12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Calisto MT" pitchFamily="18" charset="0"/>
              </a:defRPr>
            </a:lvl2pPr>
            <a:lvl3pPr algn="ctr" rtl="0" eaLnBrk="0" fontAlgn="base" hangingPunct="0">
              <a:spcBef>
                <a:spcPct val="0"/>
              </a:spcBef>
              <a:spcAft>
                <a:spcPct val="0"/>
              </a:spcAft>
              <a:defRPr sz="4600">
                <a:solidFill>
                  <a:schemeClr val="bg1"/>
                </a:solidFill>
                <a:latin typeface="Calisto MT" pitchFamily="18" charset="0"/>
              </a:defRPr>
            </a:lvl3pPr>
            <a:lvl4pPr algn="ctr" rtl="0" eaLnBrk="0" fontAlgn="base" hangingPunct="0">
              <a:spcBef>
                <a:spcPct val="0"/>
              </a:spcBef>
              <a:spcAft>
                <a:spcPct val="0"/>
              </a:spcAft>
              <a:defRPr sz="4600">
                <a:solidFill>
                  <a:schemeClr val="bg1"/>
                </a:solidFill>
                <a:latin typeface="Calisto MT" pitchFamily="18" charset="0"/>
              </a:defRPr>
            </a:lvl4pPr>
            <a:lvl5pPr algn="ctr" rtl="0" eaLnBrk="0" fontAlgn="base" hangingPunct="0">
              <a:spcBef>
                <a:spcPct val="0"/>
              </a:spcBef>
              <a:spcAft>
                <a:spcPct val="0"/>
              </a:spcAft>
              <a:defRPr sz="4600">
                <a:solidFill>
                  <a:schemeClr val="bg1"/>
                </a:solidFill>
                <a:latin typeface="Calisto MT" pitchFamily="18" charset="0"/>
              </a:defRPr>
            </a:lvl5pPr>
            <a:lvl6pPr marL="457200" algn="ctr" rtl="0" fontAlgn="base">
              <a:spcBef>
                <a:spcPct val="0"/>
              </a:spcBef>
              <a:spcAft>
                <a:spcPct val="0"/>
              </a:spcAft>
              <a:defRPr sz="4600">
                <a:solidFill>
                  <a:schemeClr val="bg1"/>
                </a:solidFill>
                <a:latin typeface="Calisto MT" pitchFamily="18" charset="0"/>
              </a:defRPr>
            </a:lvl6pPr>
            <a:lvl7pPr marL="914400" algn="ctr" rtl="0" fontAlgn="base">
              <a:spcBef>
                <a:spcPct val="0"/>
              </a:spcBef>
              <a:spcAft>
                <a:spcPct val="0"/>
              </a:spcAft>
              <a:defRPr sz="4600">
                <a:solidFill>
                  <a:schemeClr val="bg1"/>
                </a:solidFill>
                <a:latin typeface="Calisto MT" pitchFamily="18" charset="0"/>
              </a:defRPr>
            </a:lvl7pPr>
            <a:lvl8pPr marL="1371600" algn="ctr" rtl="0" fontAlgn="base">
              <a:spcBef>
                <a:spcPct val="0"/>
              </a:spcBef>
              <a:spcAft>
                <a:spcPct val="0"/>
              </a:spcAft>
              <a:defRPr sz="4600">
                <a:solidFill>
                  <a:schemeClr val="bg1"/>
                </a:solidFill>
                <a:latin typeface="Calisto MT" pitchFamily="18" charset="0"/>
              </a:defRPr>
            </a:lvl8pPr>
            <a:lvl9pPr marL="1828800" algn="ctr" rtl="0" fontAlgn="base">
              <a:spcBef>
                <a:spcPct val="0"/>
              </a:spcBef>
              <a:spcAft>
                <a:spcPct val="0"/>
              </a:spcAft>
              <a:defRPr sz="4600">
                <a:solidFill>
                  <a:schemeClr val="bg1"/>
                </a:solidFill>
                <a:latin typeface="Calisto MT" pitchFamily="18" charset="0"/>
              </a:defRPr>
            </a:lvl9pPr>
          </a:lstStyle>
          <a:p>
            <a:pPr eaLnBrk="1" hangingPunct="1"/>
            <a:r>
              <a:rPr lang="en-US" altLang="it-IT" sz="3600" dirty="0">
                <a:solidFill>
                  <a:srgbClr val="002060"/>
                </a:solidFill>
                <a:latin typeface="Arial" panose="020B0604020202020204" pitchFamily="34" charset="0"/>
                <a:cs typeface="Arial" panose="020B0604020202020204" pitchFamily="34" charset="0"/>
              </a:rPr>
              <a:t>Knowledge in Motion</a:t>
            </a:r>
          </a:p>
          <a:p>
            <a:pPr eaLnBrk="1" hangingPunct="1"/>
            <a:r>
              <a:rPr lang="en-US" altLang="it-IT" sz="2800" dirty="0">
                <a:solidFill>
                  <a:srgbClr val="002060"/>
                </a:solidFill>
                <a:latin typeface="Arial" panose="020B0604020202020204" pitchFamily="34" charset="0"/>
                <a:cs typeface="Arial" panose="020B0604020202020204" pitchFamily="34" charset="0"/>
              </a:rPr>
              <a:t>Eco-Cognitive Environmental </a:t>
            </a:r>
            <a:r>
              <a:rPr lang="en-US" altLang="it-IT" sz="2800" dirty="0" err="1">
                <a:solidFill>
                  <a:srgbClr val="002060"/>
                </a:solidFill>
                <a:latin typeface="Arial" panose="020B0604020202020204" pitchFamily="34" charset="0"/>
                <a:cs typeface="Arial" panose="020B0604020202020204" pitchFamily="34" charset="0"/>
              </a:rPr>
              <a:t>Situatedness</a:t>
            </a:r>
            <a:r>
              <a:rPr lang="en-US" altLang="it-IT" sz="2800" dirty="0">
                <a:solidFill>
                  <a:srgbClr val="002060"/>
                </a:solidFill>
                <a:latin typeface="Arial" panose="020B0604020202020204" pitchFamily="34" charset="0"/>
                <a:cs typeface="Arial" panose="020B0604020202020204" pitchFamily="34" charset="0"/>
              </a:rPr>
              <a:t> and Abductive Cognition </a:t>
            </a: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3113" y="3200400"/>
            <a:ext cx="505777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412701" y="4898984"/>
            <a:ext cx="8318597" cy="615553"/>
          </a:xfrm>
          <a:prstGeom prst="rect">
            <a:avLst/>
          </a:prstGeom>
        </p:spPr>
        <p:txBody>
          <a:bodyPr wrap="square">
            <a:spAutoFit/>
          </a:bodyPr>
          <a:lstStyle/>
          <a:p>
            <a:r>
              <a:rPr lang="en-US" sz="1700" dirty="0">
                <a:latin typeface="Arial" panose="020B0604020202020204" pitchFamily="34" charset="0"/>
                <a:cs typeface="Arial" panose="020B0604020202020204" pitchFamily="34" charset="0"/>
              </a:rPr>
              <a:t>The general form of an inferential abductive problem can be symbolically rendered as follows </a:t>
            </a:r>
            <a:endParaRPr lang="it-IT" sz="1700" dirty="0">
              <a:latin typeface="Arial" panose="020B0604020202020204" pitchFamily="34" charset="0"/>
              <a:cs typeface="Arial" panose="020B0604020202020204" pitchFamily="34" charset="0"/>
            </a:endParaRPr>
          </a:p>
        </p:txBody>
      </p:sp>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701" y="2578261"/>
            <a:ext cx="8763000" cy="1952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asellaDiTesto 5"/>
          <p:cNvSpPr txBox="1"/>
          <p:nvPr/>
        </p:nvSpPr>
        <p:spPr>
          <a:xfrm>
            <a:off x="463639" y="74030"/>
            <a:ext cx="5465170" cy="1477328"/>
          </a:xfrm>
          <a:prstGeom prst="rect">
            <a:avLst/>
          </a:prstGeom>
          <a:solidFill>
            <a:schemeClr val="bg2">
              <a:lumMod val="25000"/>
            </a:schemeClr>
          </a:solidFill>
        </p:spPr>
        <p:txBody>
          <a:bodyPr wrap="square" rtlCol="0">
            <a:spAutoFit/>
          </a:bodyPr>
          <a:lstStyle/>
          <a:p>
            <a:r>
              <a:rPr lang="en-US" i="1" dirty="0">
                <a:solidFill>
                  <a:schemeClr val="bg1"/>
                </a:solidFill>
                <a:latin typeface="Arial" panose="020B0604020202020204" pitchFamily="34" charset="0"/>
                <a:cs typeface="Arial" panose="020B0604020202020204" pitchFamily="34" charset="0"/>
              </a:rPr>
              <a:t>1</a:t>
            </a:r>
            <a:r>
              <a:rPr lang="en-US" b="1" i="1" dirty="0">
                <a:solidFill>
                  <a:schemeClr val="bg1"/>
                </a:solidFill>
                <a:latin typeface="Arial" panose="020B0604020202020204" pitchFamily="34" charset="0"/>
                <a:cs typeface="Arial" panose="020B0604020202020204" pitchFamily="34" charset="0"/>
              </a:rPr>
              <a:t>. optimization of </a:t>
            </a:r>
            <a:r>
              <a:rPr lang="en-US" b="1" i="1" dirty="0" err="1">
                <a:solidFill>
                  <a:schemeClr val="bg1"/>
                </a:solidFill>
                <a:latin typeface="Arial" panose="020B0604020202020204" pitchFamily="34" charset="0"/>
                <a:cs typeface="Arial" panose="020B0604020202020204" pitchFamily="34" charset="0"/>
              </a:rPr>
              <a:t>situatedness</a:t>
            </a:r>
            <a:r>
              <a:rPr lang="en-US" b="1" i="1"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Situatedness</a:t>
            </a:r>
            <a:r>
              <a:rPr lang="en-US" dirty="0">
                <a:solidFill>
                  <a:schemeClr val="bg1"/>
                </a:solidFill>
                <a:latin typeface="Arial" panose="020B0604020202020204" pitchFamily="34" charset="0"/>
                <a:cs typeface="Arial" panose="020B0604020202020204" pitchFamily="34" charset="0"/>
              </a:rPr>
              <a:t> is related to eco-cognitive aspects: to favor the solution of the abductive problem input and output of the formula * above have to be thought as </a:t>
            </a:r>
            <a:r>
              <a:rPr lang="en-US" i="1" dirty="0">
                <a:solidFill>
                  <a:schemeClr val="bg1"/>
                </a:solidFill>
                <a:latin typeface="Arial" panose="020B0604020202020204" pitchFamily="34" charset="0"/>
                <a:cs typeface="Arial" panose="020B0604020202020204" pitchFamily="34" charset="0"/>
              </a:rPr>
              <a:t>optimally positioned</a:t>
            </a:r>
            <a:r>
              <a:rPr lang="en-US" dirty="0">
                <a:solidFill>
                  <a:schemeClr val="bg1"/>
                </a:solidFill>
                <a:latin typeface="Arial" panose="020B0604020202020204" pitchFamily="34" charset="0"/>
                <a:cs typeface="Arial" panose="020B0604020202020204" pitchFamily="34" charset="0"/>
              </a:rPr>
              <a:t>.</a:t>
            </a:r>
            <a:endParaRPr lang="it-IT" dirty="0">
              <a:solidFill>
                <a:schemeClr val="bg1"/>
              </a:solidFill>
              <a:latin typeface="Arial" panose="020B0604020202020204" pitchFamily="34" charset="0"/>
              <a:cs typeface="Arial" panose="020B0604020202020204" pitchFamily="34" charset="0"/>
            </a:endParaRPr>
          </a:p>
        </p:txBody>
      </p:sp>
      <p:sp>
        <p:nvSpPr>
          <p:cNvPr id="7" name="CasellaDiTesto 6"/>
          <p:cNvSpPr txBox="1"/>
          <p:nvPr/>
        </p:nvSpPr>
        <p:spPr>
          <a:xfrm>
            <a:off x="3113148" y="5766231"/>
            <a:ext cx="823658" cy="369332"/>
          </a:xfrm>
          <a:prstGeom prst="rect">
            <a:avLst/>
          </a:prstGeom>
          <a:noFill/>
        </p:spPr>
        <p:txBody>
          <a:bodyPr wrap="square" rtlCol="0">
            <a:spAutoFit/>
          </a:bodyPr>
          <a:lstStyle/>
          <a:p>
            <a:r>
              <a:rPr lang="it-IT" b="1" dirty="0"/>
              <a:t>*</a:t>
            </a:r>
          </a:p>
        </p:txBody>
      </p:sp>
      <p:sp>
        <p:nvSpPr>
          <p:cNvPr id="14" name="CasellaDiTesto 13"/>
          <p:cNvSpPr txBox="1"/>
          <p:nvPr/>
        </p:nvSpPr>
        <p:spPr>
          <a:xfrm>
            <a:off x="412701" y="1587472"/>
            <a:ext cx="5474186" cy="1477328"/>
          </a:xfrm>
          <a:prstGeom prst="rect">
            <a:avLst/>
          </a:prstGeom>
          <a:solidFill>
            <a:schemeClr val="bg2">
              <a:lumMod val="25000"/>
            </a:schemeClr>
          </a:solidFill>
        </p:spPr>
        <p:txBody>
          <a:bodyPr wrap="square" rtlCol="0">
            <a:spAutoFit/>
          </a:bodyPr>
          <a:lstStyle/>
          <a:p>
            <a:r>
              <a:rPr lang="en-US" i="1" dirty="0">
                <a:solidFill>
                  <a:schemeClr val="bg1"/>
                </a:solidFill>
                <a:latin typeface="Arial" panose="020B0604020202020204" pitchFamily="34" charset="0"/>
                <a:cs typeface="Arial" panose="020B0604020202020204" pitchFamily="34" charset="0"/>
              </a:rPr>
              <a:t>2. </a:t>
            </a:r>
            <a:r>
              <a:rPr lang="en-US" dirty="0">
                <a:solidFill>
                  <a:schemeClr val="bg1"/>
                </a:solidFill>
                <a:latin typeface="Arial" panose="020B0604020202020204" pitchFamily="34" charset="0"/>
                <a:cs typeface="Arial" panose="020B0604020202020204" pitchFamily="34" charset="0"/>
              </a:rPr>
              <a:t>this optimality is made possible by a </a:t>
            </a:r>
            <a:r>
              <a:rPr lang="en-US" b="1" i="1" dirty="0">
                <a:solidFill>
                  <a:schemeClr val="bg1"/>
                </a:solidFill>
                <a:latin typeface="Arial" panose="020B0604020202020204" pitchFamily="34" charset="0"/>
                <a:cs typeface="Arial" panose="020B0604020202020204" pitchFamily="34" charset="0"/>
              </a:rPr>
              <a:t>maximization of changeability  </a:t>
            </a:r>
            <a:r>
              <a:rPr lang="en-US" dirty="0">
                <a:solidFill>
                  <a:schemeClr val="bg1"/>
                </a:solidFill>
                <a:latin typeface="Arial" panose="020B0604020202020204" pitchFamily="34" charset="0"/>
                <a:cs typeface="Arial" panose="020B0604020202020204" pitchFamily="34" charset="0"/>
              </a:rPr>
              <a:t>of both input and output. Not only inputs have to be enriched with the possible solution but, to do that, other inputs have usually to be changed and/or modified.</a:t>
            </a:r>
            <a:endParaRPr lang="it-IT" dirty="0">
              <a:solidFill>
                <a:schemeClr val="bg1"/>
              </a:solidFill>
              <a:latin typeface="Arial" panose="020B0604020202020204" pitchFamily="34" charset="0"/>
              <a:cs typeface="Arial" panose="020B0604020202020204" pitchFamily="34" charset="0"/>
            </a:endParaRPr>
          </a:p>
        </p:txBody>
      </p:sp>
      <p:sp>
        <p:nvSpPr>
          <p:cNvPr id="16" name="CasellaDiTesto 15"/>
          <p:cNvSpPr txBox="1"/>
          <p:nvPr/>
        </p:nvSpPr>
        <p:spPr>
          <a:xfrm>
            <a:off x="403685" y="3106572"/>
            <a:ext cx="8566394" cy="2308324"/>
          </a:xfrm>
          <a:prstGeom prst="rect">
            <a:avLst/>
          </a:prstGeom>
          <a:solidFill>
            <a:schemeClr val="bg2">
              <a:lumMod val="25000"/>
            </a:schemeClr>
          </a:solidFill>
        </p:spPr>
        <p:txBody>
          <a:bodyPr wrap="square" rtlCol="0">
            <a:spAutoFit/>
          </a:bodyPr>
          <a:lstStyle/>
          <a:p>
            <a:r>
              <a:rPr lang="en-US" i="1" dirty="0">
                <a:solidFill>
                  <a:schemeClr val="bg1"/>
                </a:solidFill>
                <a:latin typeface="Arial" panose="020B0604020202020204" pitchFamily="34" charset="0"/>
                <a:cs typeface="Arial" panose="020B0604020202020204" pitchFamily="34" charset="0"/>
              </a:rPr>
              <a:t>3</a:t>
            </a:r>
            <a:r>
              <a:rPr lang="en-US" b="1" i="1" dirty="0">
                <a:solidFill>
                  <a:schemeClr val="bg1"/>
                </a:solidFill>
                <a:latin typeface="Arial" panose="020B0604020202020204" pitchFamily="34" charset="0"/>
                <a:cs typeface="Arial" panose="020B0604020202020204" pitchFamily="34" charset="0"/>
              </a:rPr>
              <a:t>. </a:t>
            </a:r>
            <a:r>
              <a:rPr lang="en-US" dirty="0">
                <a:solidFill>
                  <a:schemeClr val="bg1"/>
                </a:solidFill>
                <a:latin typeface="Arial" panose="020B0604020202020204" pitchFamily="34" charset="0"/>
                <a:cs typeface="Arial" panose="020B0604020202020204" pitchFamily="34" charset="0"/>
              </a:rPr>
              <a:t>consequently, abductive inferential processes are highly </a:t>
            </a:r>
            <a:r>
              <a:rPr lang="en-US" b="1" i="1" dirty="0">
                <a:solidFill>
                  <a:schemeClr val="bg1"/>
                </a:solidFill>
                <a:latin typeface="Arial" panose="020B0604020202020204" pitchFamily="34" charset="0"/>
                <a:cs typeface="Arial" panose="020B0604020202020204" pitchFamily="34" charset="0"/>
              </a:rPr>
              <a:t>information-sensitive</a:t>
            </a:r>
            <a:r>
              <a:rPr lang="en-US" dirty="0">
                <a:solidFill>
                  <a:schemeClr val="bg1"/>
                </a:solidFill>
                <a:latin typeface="Arial" panose="020B0604020202020204" pitchFamily="34" charset="0"/>
                <a:cs typeface="Arial" panose="020B0604020202020204" pitchFamily="34" charset="0"/>
              </a:rPr>
              <a:t>, that is the flux of information which interferes with them is continuous and systematically human (or machine)-promoted and enhanced when needed. This is not true of traditional inferential settings, for example proofs in classical logic, in which the modifications of the inputs are </a:t>
            </a:r>
            <a:r>
              <a:rPr lang="en-US" i="1" dirty="0">
                <a:solidFill>
                  <a:schemeClr val="bg1"/>
                </a:solidFill>
                <a:latin typeface="Arial" panose="020B0604020202020204" pitchFamily="34" charset="0"/>
                <a:cs typeface="Arial" panose="020B0604020202020204" pitchFamily="34" charset="0"/>
              </a:rPr>
              <a:t>minimized</a:t>
            </a:r>
            <a:r>
              <a:rPr lang="en-US" dirty="0">
                <a:solidFill>
                  <a:schemeClr val="bg1"/>
                </a:solidFill>
                <a:latin typeface="Arial" panose="020B0604020202020204" pitchFamily="34" charset="0"/>
                <a:cs typeface="Arial" panose="020B0604020202020204" pitchFamily="34" charset="0"/>
              </a:rPr>
              <a:t>, proofs are usually taken with “given” inputs, and the burden of proofs is dominant and charged on rules of inferences, and on the smart choice of them together with the choice of their appropriate </a:t>
            </a:r>
            <a:r>
              <a:rPr lang="en-US" dirty="0" err="1">
                <a:solidFill>
                  <a:schemeClr val="bg1"/>
                </a:solidFill>
                <a:latin typeface="Arial" panose="020B0604020202020204" pitchFamily="34" charset="0"/>
                <a:cs typeface="Arial" panose="020B0604020202020204" pitchFamily="34" charset="0"/>
              </a:rPr>
              <a:t>sequentiality</a:t>
            </a:r>
            <a:r>
              <a:rPr lang="en-US" dirty="0">
                <a:solidFill>
                  <a:schemeClr val="bg1"/>
                </a:solidFill>
                <a:latin typeface="Arial" panose="020B0604020202020204" pitchFamily="34" charset="0"/>
                <a:cs typeface="Arial" panose="020B0604020202020204" pitchFamily="34" charset="0"/>
              </a:rPr>
              <a:t>.</a:t>
            </a:r>
            <a:endParaRPr lang="it-IT" dirty="0">
              <a:solidFill>
                <a:schemeClr val="bg1"/>
              </a:solidFill>
              <a:latin typeface="Arial" panose="020B0604020202020204" pitchFamily="34" charset="0"/>
              <a:cs typeface="Arial" panose="020B0604020202020204" pitchFamily="34" charset="0"/>
            </a:endParaRPr>
          </a:p>
        </p:txBody>
      </p:sp>
      <p:sp>
        <p:nvSpPr>
          <p:cNvPr id="8" name="CasellaDiTesto 7"/>
          <p:cNvSpPr txBox="1"/>
          <p:nvPr/>
        </p:nvSpPr>
        <p:spPr>
          <a:xfrm>
            <a:off x="368202" y="5501110"/>
            <a:ext cx="8570903" cy="1200329"/>
          </a:xfrm>
          <a:prstGeom prst="rect">
            <a:avLst/>
          </a:prstGeom>
          <a:solidFill>
            <a:schemeClr val="bg2">
              <a:lumMod val="25000"/>
            </a:schemeClr>
          </a:solidFill>
        </p:spPr>
        <p:txBody>
          <a:bodyPr wrap="square" rtlCol="0">
            <a:spAutoFit/>
          </a:bodyPr>
          <a:lstStyle/>
          <a:p>
            <a:r>
              <a:rPr lang="en-US" dirty="0">
                <a:solidFill>
                  <a:prstClr val="white"/>
                </a:solidFill>
                <a:latin typeface="Arial" panose="020B0604020202020204" pitchFamily="34" charset="0"/>
                <a:cs typeface="Arial" panose="020B0604020202020204" pitchFamily="34" charset="0"/>
              </a:rPr>
              <a:t>4. Indeed, in our eco-cognitive perspective, an “inferential problem” can be enriched by the appearance of new outputs to be accounted for and the inferential process has to restart. This is exactly the case of abduction and the cycle of reasoning reflects the well-known nonmonotonic character of abductive reasoning.</a:t>
            </a:r>
            <a:endParaRPr lang="it-IT"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12512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6" grpId="0" animBg="1"/>
      <p:bldP spid="8" grpId="0" animBg="1"/>
    </p:bld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nesi">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Genesis">
      <a:majorFont>
        <a:latin typeface="Calisto MT"/>
        <a:ea typeface=""/>
        <a:cs typeface=""/>
        <a:font script="Jpan" typeface="ＭＳ 明朝"/>
        <a:font script="Hans" typeface="宋体"/>
        <a:font script="Hant" typeface="新細明體"/>
      </a:majorFont>
      <a:minorFont>
        <a:latin typeface="Calisto MT"/>
        <a:ea typeface=""/>
        <a:cs typeface=""/>
        <a:font script="Jpan" typeface="ＭＳ 明朝"/>
        <a:font script="Hans" typeface="宋体"/>
        <a:font script="Hant" typeface="新細明體"/>
      </a:minorFont>
    </a:fontScheme>
    <a:fmtScheme name="Genesis">
      <a:fillStyleLst>
        <a:solidFill>
          <a:schemeClr val="phClr"/>
        </a:solidFill>
        <a:gradFill rotWithShape="1">
          <a:gsLst>
            <a:gs pos="0">
              <a:schemeClr val="phClr">
                <a:tint val="100000"/>
                <a:shade val="70000"/>
                <a:satMod val="100000"/>
                <a:greenMod val="110000"/>
              </a:schemeClr>
            </a:gs>
            <a:gs pos="75000">
              <a:schemeClr val="phClr">
                <a:tint val="40000"/>
                <a:satMod val="150000"/>
                <a:redMod val="100000"/>
                <a:blueMod val="100000"/>
              </a:schemeClr>
            </a:gs>
            <a:gs pos="100000">
              <a:schemeClr val="phClr">
                <a:tint val="60000"/>
                <a:satMod val="120000"/>
                <a:redMod val="100000"/>
                <a:blueMod val="100000"/>
              </a:schemeClr>
            </a:gs>
          </a:gsLst>
          <a:path path="circle">
            <a:fillToRect l="25000" t="25000" r="5000" b="5000"/>
          </a:path>
        </a:gradFill>
        <a:gradFill rotWithShape="1">
          <a:gsLst>
            <a:gs pos="0">
              <a:schemeClr val="phClr">
                <a:tint val="50000"/>
                <a:shade val="100000"/>
                <a:alpha val="100000"/>
                <a:satMod val="150000"/>
              </a:schemeClr>
            </a:gs>
            <a:gs pos="40000">
              <a:schemeClr val="phClr">
                <a:tint val="70000"/>
                <a:shade val="100000"/>
                <a:alpha val="100000"/>
                <a:satMod val="150000"/>
              </a:schemeClr>
            </a:gs>
            <a:gs pos="100000">
              <a:schemeClr val="phClr">
                <a:shade val="90000"/>
                <a:satMod val="110000"/>
              </a:schemeClr>
            </a:gs>
          </a:gsLst>
          <a:lin ang="5400000" scaled="0"/>
        </a:grad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a:effectStyle>
        <a:effectStyle>
          <a:effectLst>
            <a:innerShdw blurRad="50800" dist="25400" dir="13500000">
              <a:srgbClr val="000000">
                <a:alpha val="75000"/>
              </a:srgbClr>
            </a:innerShdw>
            <a:reflection blurRad="101600" stA="40000" endPos="50000" dist="63500" dir="5400000" fadeDir="7200000" sy="-100000" kx="300000" rotWithShape="0"/>
          </a:effectLst>
          <a:scene3d>
            <a:camera prst="orthographicFront">
              <a:rot lat="0" lon="0" rev="0"/>
            </a:camera>
            <a:lightRig rig="chilly" dir="tr">
              <a:rot lat="0" lon="0" rev="1200000"/>
            </a:lightRig>
          </a:scene3d>
          <a:sp3d prstMaterial="plastic">
            <a:bevelT w="0" h="0"/>
          </a:sp3d>
        </a:effectStyle>
      </a:effectStyleLst>
      <a:bgFillStyleLst>
        <a:blipFill rotWithShape="1">
          <a:blip xmlns:r="http://schemas.openxmlformats.org/officeDocument/2006/relationships" r:embed="rId1"/>
          <a:stretch/>
        </a:blipFill>
        <a:blipFill rotWithShape="1">
          <a:blip xmlns:r="http://schemas.openxmlformats.org/officeDocument/2006/relationships" r:embed="rId2"/>
          <a:stretch/>
        </a:blipFill>
        <a:blipFill rotWithShape="1">
          <a:blip xmlns:r="http://schemas.openxmlformats.org/officeDocument/2006/relationships" r:embed="rId3"/>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4333</TotalTime>
  <Words>1746</Words>
  <Application>Microsoft Office PowerPoint</Application>
  <PresentationFormat>Presentazione su schermo (4:3)</PresentationFormat>
  <Paragraphs>93</Paragraphs>
  <Slides>16</Slides>
  <Notes>1</Notes>
  <HiddenSlides>0</HiddenSlides>
  <MMClips>1</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16</vt:i4>
      </vt:variant>
    </vt:vector>
  </HeadingPairs>
  <TitlesOfParts>
    <vt:vector size="24" baseType="lpstr">
      <vt:lpstr>Arial</vt:lpstr>
      <vt:lpstr>Calibri</vt:lpstr>
      <vt:lpstr>Calisto MT</vt:lpstr>
      <vt:lpstr>Sgreek</vt:lpstr>
      <vt:lpstr>Symbol</vt:lpstr>
      <vt:lpstr>Verdana</vt:lpstr>
      <vt:lpstr>Wingdings</vt:lpstr>
      <vt:lpstr>Genesi</vt:lpstr>
      <vt:lpstr>Presentazione standard di PowerPoint</vt:lpstr>
      <vt:lpstr>Presentazione standard di PowerPoint</vt:lpstr>
      <vt:lpstr>Presentazione standard di PowerPoint</vt:lpstr>
      <vt:lpstr>Deduction as Eco-Cognitive Immunization Never Abstract</vt:lpstr>
      <vt:lpstr>Situatedness Truth-Creativity</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Tommaso Bertolotti</dc:creator>
  <cp:lastModifiedBy>Lorenzo Magnani</cp:lastModifiedBy>
  <cp:revision>371</cp:revision>
  <dcterms:created xsi:type="dcterms:W3CDTF">2012-05-05T08:48:01Z</dcterms:created>
  <dcterms:modified xsi:type="dcterms:W3CDTF">2017-10-12T22:26:11Z</dcterms:modified>
</cp:coreProperties>
</file>